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photoAlbum bw="1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9" autoAdjust="0"/>
    <p:restoredTop sz="94660"/>
  </p:normalViewPr>
  <p:slideViewPr>
    <p:cSldViewPr snapToGrid="0">
      <p:cViewPr>
        <p:scale>
          <a:sx n="93" d="100"/>
          <a:sy n="93" d="100"/>
        </p:scale>
        <p:origin x="53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3747B23-8060-5FC3-3425-63A96DAF35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916A329-BE2C-F956-86B0-5273D0B5D0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9309F4D-55A3-66FA-7065-C7137A3A9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F04AC-5A6A-4975-BEAC-9229F39E908A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F7E38B3-10D5-F21D-9F75-3BA5B5DE3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D9B0240-579C-D1FC-3373-3BD8DCA94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252C-DE5A-4477-A3AA-4CA3E642F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298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AC2016-69E4-A69E-EE45-AA8DD88AB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971B9E1-66E1-93A6-1689-30F0240C0C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11842C6-D879-6524-21A8-CBCFA5EE8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F04AC-5A6A-4975-BEAC-9229F39E908A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F0E5184-0BBE-7ED7-87CD-B17DD6A4D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FC0402C-8179-8939-CF8B-EC9D1D806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252C-DE5A-4477-A3AA-4CA3E642F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19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7B679735-1FDB-2930-8B8D-DD0A01373E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7D0726A-6879-CA6B-5A50-98E11F6D90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BE0695A-CF0B-B2FF-4B30-FBB4D197B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F04AC-5A6A-4975-BEAC-9229F39E908A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52988B2-A3C2-4267-5BD9-D245AA271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A852A63-002A-47AA-AAB6-E2CF23755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252C-DE5A-4477-A3AA-4CA3E642F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4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F613FCD-99F2-734F-8922-65439207D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63C708C-EC78-B26D-B4F5-34CE02FE5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F5E9819-65AD-4057-9BAE-A9E358BB4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F04AC-5A6A-4975-BEAC-9229F39E908A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57222FE-2AB4-9BBE-5364-A97F4DD06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5C60D79-C835-5167-96DE-79F4526A5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252C-DE5A-4477-A3AA-4CA3E642F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644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9747729-11D3-D078-F52D-BF84A3F37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E727173-9521-9EF7-A736-3FE35EB49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D02650D-EB21-B50C-D508-CD8129FBD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F04AC-5A6A-4975-BEAC-9229F39E908A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33A54D1-840A-EFDB-5CDD-BBE937B58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534CAA1-5125-9ADF-9215-97FD3F37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252C-DE5A-4477-A3AA-4CA3E642F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31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DCFADD-CB46-5427-F86D-426FCA450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80422AF-42E5-92FD-0D39-2DAF816A8D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EC4A1CA-C256-4096-F951-3920FB3FEC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3016CB2-BBB1-ABA2-90D7-2A3526CC4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F04AC-5A6A-4975-BEAC-9229F39E908A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9366930-0802-B116-6574-44FDAA88F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31D9E5D-7689-B2AE-C70F-7BB7265FB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252C-DE5A-4477-A3AA-4CA3E642F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78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DA8B8E0-66D7-9244-0566-04059F70D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8D05DD8-06CD-97ED-6CA2-B1DB4895D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6281A9E-0DCA-83CA-1754-20C87E344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0C5D5CF8-9940-EBC5-FB56-3D1B015323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694B320E-BFC5-8880-3AA4-252EBB714C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B9DE2774-32ED-DCAD-3950-D636242FA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F04AC-5A6A-4975-BEAC-9229F39E908A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B9E0E2A5-49FD-F62D-0436-57BA196FF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BC103BC5-A40F-3673-914B-2B293B03D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252C-DE5A-4477-A3AA-4CA3E642F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302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D8C1AB-817B-12A9-0220-54F169786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92388E9F-3503-50CA-25AE-771E92ECB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F04AC-5A6A-4975-BEAC-9229F39E908A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50A325D-C811-34D5-84C7-8D00D5F39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37D33A8-458D-DB58-DBDB-A9E8AC718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252C-DE5A-4477-A3AA-4CA3E642F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6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12C23EB3-1B0F-2699-54D5-0885C0F4A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F04AC-5A6A-4975-BEAC-9229F39E908A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1B59ECD8-27A8-36F5-CC7A-A9BFCF890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BF28E39-1300-9813-C02D-58BC4C075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252C-DE5A-4477-A3AA-4CA3E642F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56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9D54570-CBDD-57BE-1824-F23DFA2EE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91E5EF8-C256-DA32-0B53-606D465B0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EB007A4-6788-571B-59B9-6670BF125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5554974-0595-568A-2DF0-D77FBB4C0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F04AC-5A6A-4975-BEAC-9229F39E908A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034412D-615A-0254-502B-36D180CCE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849C366-018C-621A-0ACD-506372F4F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252C-DE5A-4477-A3AA-4CA3E642F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270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9ED66A-E250-BC48-A8A0-232EBABAA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3224A604-34AA-E73A-332E-587F13FEF5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71AE6CF-C879-3E48-BFAB-E39A15B51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872C00D-37AC-7554-263E-5DBEC9BF1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F04AC-5A6A-4975-BEAC-9229F39E908A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B9CFFE0-7ED4-AD2B-8540-9310CDA7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7BA4F3D-76DD-69E2-61F0-193A50A9A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252C-DE5A-4477-A3AA-4CA3E642F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952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A69C076E-7F90-11BA-2AD3-9742288A8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CC057A1-36D7-0B1D-71D5-EACC88122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BDD5488-F060-57A5-39AF-D25E5DE612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F04AC-5A6A-4975-BEAC-9229F39E908A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A145010-A55C-60E4-A64D-673DB06AF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1F4F556-CAEC-1E85-3C7F-0658DEA79F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6252C-DE5A-4477-A3AA-4CA3E642F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8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site-3688266_960_720">
            <a:extLst>
              <a:ext uri="{FF2B5EF4-FFF2-40B4-BE49-F238E27FC236}">
                <a16:creationId xmlns:a16="http://schemas.microsoft.com/office/drawing/2014/main" id="{311C7930-B5B7-AD79-B26C-F17EA17EB4DA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26" b="952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DA8971-613D-2BFD-B501-978E73AE0996}"/>
              </a:ext>
            </a:extLst>
          </p:cNvPr>
          <p:cNvSpPr txBox="1"/>
          <p:nvPr/>
        </p:nvSpPr>
        <p:spPr>
          <a:xfrm>
            <a:off x="6567055" y="2105561"/>
            <a:ext cx="528356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Nevelus</a:t>
            </a:r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BlasT</a:t>
            </a:r>
            <a:endParaRPr lang="en-US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l-GR" sz="2800" dirty="0">
                <a:solidFill>
                  <a:schemeClr val="bg1"/>
                </a:solidFill>
              </a:rPr>
              <a:t>ΕΠΙΣΚΟΠΗΣΗ ΣΥΣΤΗΜΑΤΟΣ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518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EF085B8-A2C0-4A6F-B663-CCC56F3CD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2658F6D6-96E0-421A-96D6-3DF404008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3CF62545-93A0-4FD5-9B48-48DCA794C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9190DCAF-98EB-19EB-CA8D-8F4DD564BC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47" y="442378"/>
            <a:ext cx="4710928" cy="5925085"/>
          </a:xfrm>
        </p:spPr>
      </p:pic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AFE2FBC8-1FE1-D5B1-9870-B7D6B4A962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47" y="455076"/>
            <a:ext cx="5137703" cy="5925085"/>
          </a:xfrm>
        </p:spPr>
      </p:pic>
    </p:spTree>
    <p:extLst>
      <p:ext uri="{BB962C8B-B14F-4D97-AF65-F5344CB8AC3E}">
        <p14:creationId xmlns:p14="http://schemas.microsoft.com/office/powerpoint/2010/main" val="416940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ACF6EA5-8D30-ABF4-B1DD-F6C69AEB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7963"/>
            <a:ext cx="10515600" cy="1393445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</a:rPr>
              <a:t>ΑΝΙΧΝΕΥΤΗΣ: ΣΥΝΑΓΕΡΜΟΣ ΚΛΟΠΗΣ</a:t>
            </a:r>
            <a:br>
              <a:rPr lang="en-US" b="1" dirty="0">
                <a:solidFill>
                  <a:schemeClr val="bg1"/>
                </a:solidFill>
              </a:rPr>
            </a:br>
            <a:br>
              <a:rPr lang="el-GR" dirty="0">
                <a:solidFill>
                  <a:schemeClr val="bg1"/>
                </a:solidFill>
              </a:rPr>
            </a:br>
            <a:r>
              <a:rPr lang="el-GR" sz="1600" b="1" dirty="0">
                <a:solidFill>
                  <a:schemeClr val="bg1"/>
                </a:solidFill>
              </a:rPr>
              <a:t>Όλες οι συσκευές που βρίσκονται στον χώρο, στέλνουν άμεσα έναν συναγερμό κλοπής στο ΚΛΣ σε περίπτωση που μετακινηθούν ή αλλάξουν κλίση. Με αυτό τον τρόπο, το κέντρο ενημερώνεται ότι υπάρχει η πιθανότητα κλοπής η παραβίασης (</a:t>
            </a:r>
            <a:r>
              <a:rPr lang="en-US" sz="1600" b="1" dirty="0">
                <a:solidFill>
                  <a:schemeClr val="bg1"/>
                </a:solidFill>
              </a:rPr>
              <a:t>tamper)</a:t>
            </a:r>
            <a:r>
              <a:rPr lang="el-GR" sz="1600" b="1" dirty="0">
                <a:solidFill>
                  <a:schemeClr val="bg1"/>
                </a:solidFill>
              </a:rPr>
              <a:t> της συσκευής. 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4A4C289-C148-C12E-5B46-C0025794E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50646"/>
            <a:ext cx="5157787" cy="721422"/>
          </a:xfrm>
        </p:spPr>
        <p:txBody>
          <a:bodyPr>
            <a:normAutofit lnSpcReduction="10000"/>
          </a:bodyPr>
          <a:lstStyle/>
          <a:p>
            <a:r>
              <a:rPr lang="el-GR" b="0" dirty="0">
                <a:solidFill>
                  <a:schemeClr val="bg1"/>
                </a:solidFill>
              </a:rPr>
              <a:t>Σε περίπτωση </a:t>
            </a:r>
            <a:r>
              <a:rPr lang="en-US" b="0" dirty="0">
                <a:solidFill>
                  <a:schemeClr val="bg1"/>
                </a:solidFill>
              </a:rPr>
              <a:t>tamper, </a:t>
            </a:r>
            <a:r>
              <a:rPr lang="el-GR" b="0" dirty="0">
                <a:solidFill>
                  <a:schemeClr val="bg1"/>
                </a:solidFill>
              </a:rPr>
              <a:t>η παρακάτω εικόνα εμφανίζεται στο ΚΛΣ</a:t>
            </a:r>
            <a:endParaRPr lang="en-US" b="0" dirty="0">
              <a:solidFill>
                <a:schemeClr val="bg1"/>
              </a:solidFill>
            </a:endParaRPr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337E23CF-83BF-5923-4816-9B6A029AE8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758" y="3266629"/>
            <a:ext cx="3895845" cy="3226246"/>
          </a:xfrm>
        </p:spPr>
      </p:pic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002172C-38A9-9C3E-52C9-3FEAECB75F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950646"/>
            <a:ext cx="5183188" cy="721422"/>
          </a:xfrm>
        </p:spPr>
        <p:txBody>
          <a:bodyPr>
            <a:normAutofit lnSpcReduction="10000"/>
          </a:bodyPr>
          <a:lstStyle/>
          <a:p>
            <a:r>
              <a:rPr lang="el-GR" b="0" dirty="0">
                <a:solidFill>
                  <a:schemeClr val="bg1"/>
                </a:solidFill>
              </a:rPr>
              <a:t>Σε περίπτωση συναγερμού κλοπής, η παρακάτω εικόνα εμφανίζεται στο ΚΛΣ</a:t>
            </a:r>
            <a:endParaRPr lang="en-US" b="0" dirty="0">
              <a:solidFill>
                <a:schemeClr val="bg1"/>
              </a:solidFill>
            </a:endParaRPr>
          </a:p>
        </p:txBody>
      </p:sp>
      <p:pic>
        <p:nvPicPr>
          <p:cNvPr id="10" name="Θέση περιεχομένου 9">
            <a:extLst>
              <a:ext uri="{FF2B5EF4-FFF2-40B4-BE49-F238E27FC236}">
                <a16:creationId xmlns:a16="http://schemas.microsoft.com/office/drawing/2014/main" id="{8A0847C4-0887-0C86-2997-9283DC96C13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806" y="3266629"/>
            <a:ext cx="3892436" cy="3226246"/>
          </a:xfrm>
        </p:spPr>
      </p:pic>
    </p:spTree>
    <p:extLst>
      <p:ext uri="{BB962C8B-B14F-4D97-AF65-F5344CB8AC3E}">
        <p14:creationId xmlns:p14="http://schemas.microsoft.com/office/powerpoint/2010/main" val="2269777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B93C9E-8A34-1E89-05EF-42B09D256AF6}"/>
              </a:ext>
            </a:extLst>
          </p:cNvPr>
          <p:cNvSpPr txBox="1"/>
          <p:nvPr/>
        </p:nvSpPr>
        <p:spPr>
          <a:xfrm>
            <a:off x="1566727" y="-211046"/>
            <a:ext cx="4424430" cy="20157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ΣΥΣΤΗΜΑ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Nevelus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BlasT</a:t>
            </a:r>
            <a:endParaRPr lang="en-US" sz="4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70C3B59-DE2C-4611-8148-812575C5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 descr="Εικόνα που περιέχει γραμμικό σχέδιο&#10;&#10;Περιγραφή που δημιουργήθηκε αυτόματα">
            <a:extLst>
              <a:ext uri="{FF2B5EF4-FFF2-40B4-BE49-F238E27FC236}">
                <a16:creationId xmlns:a16="http://schemas.microsoft.com/office/drawing/2014/main" id="{6A579D89-FD3B-ED6B-6AFE-DB9A5EB2D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07" y="2344697"/>
            <a:ext cx="10228659" cy="2403734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0C45C8-4567-B097-F33B-CF14D1AE65A4}"/>
              </a:ext>
            </a:extLst>
          </p:cNvPr>
          <p:cNvSpPr txBox="1"/>
          <p:nvPr/>
        </p:nvSpPr>
        <p:spPr>
          <a:xfrm>
            <a:off x="6511197" y="307955"/>
            <a:ext cx="5160457" cy="2036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Το</a:t>
            </a:r>
            <a:r>
              <a:rPr lang="en-US" sz="2000" dirty="0"/>
              <a:t> </a:t>
            </a:r>
            <a:r>
              <a:rPr lang="en-US" sz="2000" dirty="0" err="1"/>
              <a:t>σύστημ</a:t>
            </a:r>
            <a:r>
              <a:rPr lang="en-US" sz="2000" dirty="0"/>
              <a:t>α Nevelus BlasT είναι ένα </a:t>
            </a:r>
            <a:r>
              <a:rPr lang="el-GR" sz="2000" dirty="0"/>
              <a:t>ασύρματο </a:t>
            </a:r>
            <a:r>
              <a:rPr lang="en-US" sz="2000" dirty="0" err="1"/>
              <a:t>σύστημ</a:t>
            </a:r>
            <a:r>
              <a:rPr lang="en-US" sz="2000" dirty="0"/>
              <a:t>α συναγερμού </a:t>
            </a:r>
            <a:r>
              <a:rPr lang="el-GR" sz="2000" dirty="0"/>
              <a:t>με οπτική επιβεβαίωση υψηλής ποιότητας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Απ</a:t>
            </a:r>
            <a:r>
              <a:rPr lang="en-US" sz="2000" dirty="0" err="1"/>
              <a:t>οτελείτ</a:t>
            </a:r>
            <a:r>
              <a:rPr lang="en-US" sz="2000" dirty="0"/>
              <a:t>αι από 3 κύρια στοιχεία: Τον ανιχνευτή, τον πίνακα και το Command Center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823C50-7EAE-E517-6692-9B59961E4BC0}"/>
              </a:ext>
            </a:extLst>
          </p:cNvPr>
          <p:cNvSpPr txBox="1"/>
          <p:nvPr/>
        </p:nvSpPr>
        <p:spPr>
          <a:xfrm>
            <a:off x="1515423" y="4780568"/>
            <a:ext cx="21013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ΠΕΡΙΟΧΗ ΠΑΡΑΚΟΛΟΥΘΗΣΗΣ</a:t>
            </a:r>
            <a:br>
              <a:rPr lang="el-GR" sz="1200" dirty="0"/>
            </a:br>
            <a:endParaRPr lang="el-GR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200" dirty="0"/>
              <a:t>Απομακρυσμένη περιοχή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200" dirty="0"/>
              <a:t>Ασύρματα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200" dirty="0"/>
              <a:t>Κάλυψη ευρείας περιοχής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C3A0F3-D1C2-1DB3-7E35-1AC53D46EBB8}"/>
              </a:ext>
            </a:extLst>
          </p:cNvPr>
          <p:cNvSpPr txBox="1"/>
          <p:nvPr/>
        </p:nvSpPr>
        <p:spPr>
          <a:xfrm>
            <a:off x="4272855" y="4774811"/>
            <a:ext cx="21013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ΑΝΙΧΝΕΥΤΗΣ</a:t>
            </a:r>
          </a:p>
          <a:p>
            <a:endParaRPr lang="el-GR" sz="1200" dirty="0"/>
          </a:p>
          <a:p>
            <a:r>
              <a:rPr lang="el-GR" sz="1200" dirty="0"/>
              <a:t>Ο ανιχνευτής είναι μία αυτόνομη συσκευή, εξοπλισμένη με αποσπώμενη μπαταρία, αισθητήρες κίνησης και</a:t>
            </a:r>
            <a:r>
              <a:rPr lang="en-US" sz="1200" dirty="0"/>
              <a:t> HDR </a:t>
            </a:r>
            <a:r>
              <a:rPr lang="el-GR" sz="1200" dirty="0"/>
              <a:t>κάμερες (ημερήσια και νυχτερινή) </a:t>
            </a:r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7C32E9-B44D-4697-A367-AFE681DCD2C0}"/>
              </a:ext>
            </a:extLst>
          </p:cNvPr>
          <p:cNvSpPr txBox="1"/>
          <p:nvPr/>
        </p:nvSpPr>
        <p:spPr>
          <a:xfrm>
            <a:off x="6511197" y="4775396"/>
            <a:ext cx="2325826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/>
              <a:t>ΠΙΝΑΚΑΣ</a:t>
            </a:r>
          </a:p>
          <a:p>
            <a:endParaRPr lang="el-GR" sz="1100" dirty="0"/>
          </a:p>
          <a:p>
            <a:r>
              <a:rPr lang="el-GR" sz="1100" dirty="0"/>
              <a:t>Μεταφέρει τα δεδομένα από τον ανιχνευτή στο Κέντρο Συντονισμού.</a:t>
            </a:r>
            <a:br>
              <a:rPr lang="el-GR" sz="1100" dirty="0"/>
            </a:br>
            <a:r>
              <a:rPr lang="el-GR" sz="1100" dirty="0"/>
              <a:t>Διαθέτει</a:t>
            </a:r>
            <a:endParaRPr lang="en-US" sz="1100" dirty="0"/>
          </a:p>
          <a:p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GSM </a:t>
            </a:r>
            <a:r>
              <a:rPr lang="el-GR" sz="1100" dirty="0"/>
              <a:t>Δίκτυο (</a:t>
            </a:r>
            <a:r>
              <a:rPr lang="en-US" sz="1100" dirty="0" err="1"/>
              <a:t>2G</a:t>
            </a:r>
            <a:r>
              <a:rPr lang="en-US" sz="1100" dirty="0"/>
              <a:t>, </a:t>
            </a:r>
            <a:r>
              <a:rPr lang="en-US" sz="1100" dirty="0" err="1"/>
              <a:t>3G</a:t>
            </a:r>
            <a:r>
              <a:rPr lang="en-US" sz="1100" dirty="0"/>
              <a:t>, </a:t>
            </a:r>
            <a:r>
              <a:rPr lang="en-US" sz="1100" dirty="0" err="1"/>
              <a:t>4G</a:t>
            </a:r>
            <a:r>
              <a:rPr lang="en-US" sz="11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100" dirty="0"/>
              <a:t>Επαναφορτιζόμενη μπαταρία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100" dirty="0"/>
              <a:t>Φ/Β </a:t>
            </a:r>
            <a:r>
              <a:rPr lang="el-GR" sz="1100" dirty="0" err="1"/>
              <a:t>πανέλο</a:t>
            </a:r>
            <a:r>
              <a:rPr lang="el-GR" sz="1100" dirty="0"/>
              <a:t> (προαιρετικό)</a:t>
            </a:r>
            <a:br>
              <a:rPr lang="el-GR" sz="1400" dirty="0"/>
            </a:br>
            <a:endParaRPr lang="en-US" sz="1400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02D53E-C6F4-6367-4E61-00EEBA9C7B9F}"/>
              </a:ext>
            </a:extLst>
          </p:cNvPr>
          <p:cNvSpPr txBox="1"/>
          <p:nvPr/>
        </p:nvSpPr>
        <p:spPr>
          <a:xfrm>
            <a:off x="9057739" y="4774811"/>
            <a:ext cx="26518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COMMAND CENTER</a:t>
            </a:r>
          </a:p>
          <a:p>
            <a:endParaRPr lang="en-US" sz="1200" dirty="0"/>
          </a:p>
          <a:p>
            <a:r>
              <a:rPr lang="el-GR" sz="1200" dirty="0"/>
              <a:t>Το Κέντρο Συντονισμού διαχειρίζεται τα σήματα μέσω του οπτικού υλικού</a:t>
            </a:r>
            <a:r>
              <a:rPr lang="en-US" sz="1200" dirty="0"/>
              <a:t>. </a:t>
            </a:r>
            <a:br>
              <a:rPr lang="el-GR" sz="1200" dirty="0"/>
            </a:br>
            <a:r>
              <a:rPr lang="el-GR" sz="1200" dirty="0"/>
              <a:t>Τα σήματα καταλήγουν στο Κέντρο Συντονισμού αφού πρώτα έχουν αναλυθεί από λογισμικό τεχνητής νοημοσύνης για απαλλαγή από ψευδείς συναγερμούς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91035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C61A91F-6BF8-151C-7317-E596B5201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ΣΥΣΤΗΜΑ </a:t>
            </a:r>
            <a:r>
              <a:rPr lang="en-US" sz="4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Nevelus</a:t>
            </a: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BlasT</a:t>
            </a:r>
            <a:endParaRPr lang="en-US" sz="4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37AC909-9F3E-C37B-3EC9-9056375F4D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6238" y="1000265"/>
            <a:ext cx="7437964" cy="445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23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923649EA-E2E0-4FAB-B9B2-AD52EFA5CD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515600" cy="1662466"/>
          </a:xfrm>
        </p:spPr>
      </p:pic>
      <p:pic>
        <p:nvPicPr>
          <p:cNvPr id="7" name="Εικόνα 6" descr="Εικόνα που περιέχει κείμενο, πίνακας&#10;&#10;Περιγραφή που δημιουργήθηκε αυτόματα">
            <a:extLst>
              <a:ext uri="{FF2B5EF4-FFF2-40B4-BE49-F238E27FC236}">
                <a16:creationId xmlns:a16="http://schemas.microsoft.com/office/drawing/2014/main" id="{AC2F6D88-D2D5-FDA6-3EFA-D0EE324840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8236"/>
            <a:ext cx="12192000" cy="29097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958E1C-ECD7-61E3-1ADE-6FEEB120E438}"/>
              </a:ext>
            </a:extLst>
          </p:cNvPr>
          <p:cNvSpPr txBox="1"/>
          <p:nvPr/>
        </p:nvSpPr>
        <p:spPr>
          <a:xfrm>
            <a:off x="-1" y="1949346"/>
            <a:ext cx="12191999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3"/>
            <a:r>
              <a:rPr lang="el-GR" sz="2400" dirty="0"/>
              <a:t>Εκατοντάδες συσκευές </a:t>
            </a:r>
            <a:r>
              <a:rPr lang="en-US" sz="2400" dirty="0" err="1"/>
              <a:t>Nevelus</a:t>
            </a:r>
            <a:r>
              <a:rPr lang="en-US" sz="2400" dirty="0"/>
              <a:t> </a:t>
            </a:r>
            <a:r>
              <a:rPr lang="en-US" sz="2400" dirty="0" err="1"/>
              <a:t>BlasT</a:t>
            </a:r>
            <a:r>
              <a:rPr lang="en-US" sz="2400" dirty="0"/>
              <a:t> </a:t>
            </a:r>
            <a:r>
              <a:rPr lang="el-GR" sz="2400" dirty="0"/>
              <a:t>μπορούν να διαχειριστούν από ένα τερματικό.</a:t>
            </a:r>
            <a:endParaRPr lang="en-US" sz="2400" dirty="0"/>
          </a:p>
          <a:p>
            <a:pPr lvl="3"/>
            <a:r>
              <a:rPr lang="el-GR" sz="2400" dirty="0"/>
              <a:t>Ο αριθμός των Κέντρων Συντονισμού και των χρηστών του είναι απεριόριστα. </a:t>
            </a:r>
            <a:endParaRPr lang="en-US" sz="2400" dirty="0"/>
          </a:p>
          <a:p>
            <a:pPr lvl="3"/>
            <a:r>
              <a:rPr lang="el-GR" sz="2400" dirty="0"/>
              <a:t>Υπάρχει ασφαλής σύνδεση στην πλατφόρμα παρακολούθησης συναγερμών </a:t>
            </a:r>
            <a:endParaRPr lang="en-US" sz="2400" dirty="0"/>
          </a:p>
          <a:p>
            <a:pPr lvl="3"/>
            <a:r>
              <a:rPr lang="el-GR" sz="2400" dirty="0"/>
              <a:t>στην οποία μπορούν να έχουν πρόσβαση όσοι χειριστές χρειάζονται, </a:t>
            </a:r>
            <a:endParaRPr lang="en-US" sz="2400" dirty="0"/>
          </a:p>
          <a:p>
            <a:pPr lvl="3"/>
            <a:r>
              <a:rPr lang="el-GR" sz="2400" dirty="0"/>
              <a:t>ανεξάρτητα την γεωγραφική τους τοποθεσία.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3584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6EBCBF2-69FC-7762-BA08-FCBF29799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8"/>
            <a:ext cx="4391024" cy="1173700"/>
          </a:xfrm>
        </p:spPr>
        <p:txBody>
          <a:bodyPr anchor="t">
            <a:normAutofit/>
          </a:bodyPr>
          <a:lstStyle/>
          <a:p>
            <a:r>
              <a:rPr lang="el-GR" sz="3700" b="1">
                <a:solidFill>
                  <a:schemeClr val="bg1"/>
                </a:solidFill>
              </a:rPr>
              <a:t>ΕΓΚΑΤΑΣΤΑΣΗ ΣΥΣΚΕΥΗΣ</a:t>
            </a:r>
            <a:endParaRPr lang="en-US" sz="3700" b="1">
              <a:solidFill>
                <a:schemeClr val="bg1"/>
              </a:solidFill>
            </a:endParaRPr>
          </a:p>
        </p:txBody>
      </p:sp>
      <p:pic>
        <p:nvPicPr>
          <p:cNvPr id="5" name="Εικόνα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0A12C0BF-941F-C53D-47E1-C938C75BD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4"/>
          <a:stretch/>
        </p:blipFill>
        <p:spPr>
          <a:xfrm>
            <a:off x="20" y="0"/>
            <a:ext cx="12191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ABFECD7-CE54-1FB0-6DC3-EBE762CB5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201" y="4669977"/>
            <a:ext cx="5692774" cy="1772011"/>
          </a:xfrm>
        </p:spPr>
        <p:txBody>
          <a:bodyPr>
            <a:normAutofit fontScale="85000" lnSpcReduction="10000"/>
          </a:bodyPr>
          <a:lstStyle/>
          <a:p>
            <a:r>
              <a:rPr lang="el-GR" sz="2100" dirty="0">
                <a:solidFill>
                  <a:schemeClr val="bg1">
                    <a:alpha val="80000"/>
                  </a:schemeClr>
                </a:solidFill>
              </a:rPr>
              <a:t>Ο τύπος εγκατάστασης του </a:t>
            </a:r>
            <a:r>
              <a:rPr lang="en-US" sz="2100" dirty="0" err="1">
                <a:solidFill>
                  <a:schemeClr val="bg1">
                    <a:alpha val="80000"/>
                  </a:schemeClr>
                </a:solidFill>
              </a:rPr>
              <a:t>Nevelus</a:t>
            </a:r>
            <a:r>
              <a:rPr lang="en-US" sz="21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bg1">
                    <a:alpha val="80000"/>
                  </a:schemeClr>
                </a:solidFill>
              </a:rPr>
              <a:t>BlasT</a:t>
            </a:r>
            <a:r>
              <a:rPr lang="en-US" sz="21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l-GR" sz="2100" dirty="0">
                <a:solidFill>
                  <a:schemeClr val="bg1">
                    <a:alpha val="80000"/>
                  </a:schemeClr>
                </a:solidFill>
              </a:rPr>
              <a:t>είναι «</a:t>
            </a:r>
            <a:r>
              <a:rPr lang="en-US" sz="2100" dirty="0">
                <a:solidFill>
                  <a:schemeClr val="bg1">
                    <a:alpha val="80000"/>
                  </a:schemeClr>
                </a:solidFill>
              </a:rPr>
              <a:t>plug-and-play</a:t>
            </a:r>
            <a:r>
              <a:rPr lang="el-GR" sz="2100" dirty="0">
                <a:solidFill>
                  <a:schemeClr val="bg1">
                    <a:alpha val="80000"/>
                  </a:schemeClr>
                </a:solidFill>
              </a:rPr>
              <a:t>» - απλά τοποθετούμε τις μπαταρίες για να ενεργοποιήσουμε το σύστημα. Δεν υπάρχουν επιπλέον κουμπιά</a:t>
            </a:r>
          </a:p>
          <a:p>
            <a:r>
              <a:rPr lang="el-GR" sz="2100" dirty="0">
                <a:solidFill>
                  <a:schemeClr val="bg1">
                    <a:alpha val="80000"/>
                  </a:schemeClr>
                </a:solidFill>
              </a:rPr>
              <a:t>Ένα προ-προγραμματισμένο σύστημα, μπορεί να εγκατασταθεί μέσα σε λίγα λεπτά. Το σύστημα μπορεί εύκολα να μεταφερθεί σε περίπτωση ανάγκης</a:t>
            </a:r>
            <a:r>
              <a:rPr lang="el-GR" sz="1300" dirty="0">
                <a:solidFill>
                  <a:schemeClr val="bg1">
                    <a:alpha val="80000"/>
                  </a:schemeClr>
                </a:solidFill>
              </a:rPr>
              <a:t>.</a:t>
            </a:r>
            <a:endParaRPr lang="en-US" sz="13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34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9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D00F56F-A68B-2404-9879-EE7A7FE5E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932961"/>
            <a:ext cx="4887685" cy="17774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/>
              <a:t>ΑΝΙΧΝΕΥΤΗΣ: ΚΥΡΙΑ ΣΤΟΙΧΕΙΑ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C769DE1-CC51-641E-472D-1CDF3A0751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248" y="2894530"/>
            <a:ext cx="4887685" cy="32095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/>
              <a:t>Υπέρυθρος αισθητήρας (PIR)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/>
              <a:t>HDR κάμερες για την μέρα και για την μέρα και για την νύχτα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/>
              <a:t>Φλας υπέρυθρων (IR) για νυχτερινές φωτογραφίες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/>
              <a:t>Radio module των 2.4 GHz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/>
              <a:t>Κεραία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/>
              <a:t>Αποσπώμενη και επαναφορτιζόμενη μπαταρία τύπου Li-ion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/>
              <a:t>Αδιαβροχοποίηση IPX7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F8F36E2-BBE5-43FE-822F-AD8CAE08C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8597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Θέση εικόνας 5">
            <a:extLst>
              <a:ext uri="{FF2B5EF4-FFF2-40B4-BE49-F238E27FC236}">
                <a16:creationId xmlns:a16="http://schemas.microsoft.com/office/drawing/2014/main" id="{3D9B0E0F-FF51-8EFF-C285-950FE53CC3C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9" b="3"/>
          <a:stretch/>
        </p:blipFill>
        <p:spPr>
          <a:xfrm>
            <a:off x="6749145" y="573678"/>
            <a:ext cx="5041800" cy="571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6357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9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2E37543-8D45-B528-A0F4-B95CD99F7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75488"/>
            <a:ext cx="10515600" cy="1197864"/>
          </a:xfrm>
        </p:spPr>
        <p:txBody>
          <a:bodyPr>
            <a:normAutofit/>
          </a:bodyPr>
          <a:lstStyle/>
          <a:p>
            <a:r>
              <a:rPr lang="el-GR" b="1"/>
              <a:t>ΑΝΙΧΝΕΥΤΕΣ: ΚΑΜΕΡΕΣ</a:t>
            </a:r>
            <a:endParaRPr lang="en-US" b="1" dirty="0"/>
          </a:p>
        </p:txBody>
      </p:sp>
      <p:cxnSp>
        <p:nvCxnSpPr>
          <p:cNvPr id="47" name="Straight Connector 11">
            <a:extLst>
              <a:ext uri="{FF2B5EF4-FFF2-40B4-BE49-F238E27FC236}">
                <a16:creationId xmlns:a16="http://schemas.microsoft.com/office/drawing/2014/main" id="{CE272F12-AF86-441A-BC1B-C014BBBF8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5488" y="585216"/>
            <a:ext cx="0" cy="914400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A957E3EB-90ED-E6D2-23E2-EEA22BC9D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" y="2354389"/>
            <a:ext cx="6217920" cy="2813608"/>
          </a:xfrm>
          <a:prstGeom prst="rect">
            <a:avLst/>
          </a:pr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4F68BDE-77D3-A0D6-2280-638ECE39A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56" y="2002536"/>
            <a:ext cx="3822192" cy="4169664"/>
          </a:xfrm>
        </p:spPr>
        <p:txBody>
          <a:bodyPr anchor="t">
            <a:normAutofit/>
          </a:bodyPr>
          <a:lstStyle/>
          <a:p>
            <a:r>
              <a:rPr lang="el-GR" sz="2000" dirty="0"/>
              <a:t>Η προεπιλεγμένη ανάλυση της ημερήσιας </a:t>
            </a:r>
            <a:r>
              <a:rPr lang="en-US" sz="2000" dirty="0" err="1"/>
              <a:t>HDR</a:t>
            </a:r>
            <a:r>
              <a:rPr lang="en-US" sz="2000" dirty="0"/>
              <a:t> </a:t>
            </a:r>
            <a:r>
              <a:rPr lang="el-GR" sz="2000" dirty="0"/>
              <a:t>κάμερας είναι </a:t>
            </a:r>
            <a:r>
              <a:rPr lang="el-GR" sz="2000" dirty="0" err="1"/>
              <a:t>1920H</a:t>
            </a:r>
            <a:r>
              <a:rPr lang="el-GR" sz="2000" dirty="0"/>
              <a:t> x </a:t>
            </a:r>
            <a:r>
              <a:rPr lang="el-GR" sz="2000" dirty="0" err="1"/>
              <a:t>1080V</a:t>
            </a:r>
            <a:r>
              <a:rPr lang="el-GR" sz="2000" dirty="0"/>
              <a:t> (</a:t>
            </a:r>
            <a:r>
              <a:rPr lang="el-GR" sz="2000" dirty="0" err="1"/>
              <a:t>XGA</a:t>
            </a:r>
            <a:r>
              <a:rPr lang="el-GR" sz="2000" dirty="0"/>
              <a:t>) </a:t>
            </a:r>
            <a:r>
              <a:rPr lang="el-GR" sz="2000" dirty="0" err="1"/>
              <a:t>pixel</a:t>
            </a:r>
            <a:r>
              <a:rPr lang="en-US" sz="2000" dirty="0"/>
              <a:t> </a:t>
            </a:r>
            <a:r>
              <a:rPr lang="el-GR" sz="2000" dirty="0"/>
              <a:t>με μέγιστη ανάλυση </a:t>
            </a:r>
            <a:r>
              <a:rPr lang="el-GR" sz="2000" dirty="0" err="1"/>
              <a:t>2048H</a:t>
            </a:r>
            <a:r>
              <a:rPr lang="el-GR" sz="2000" dirty="0"/>
              <a:t> x </a:t>
            </a:r>
            <a:r>
              <a:rPr lang="el-GR" sz="2000" dirty="0" err="1"/>
              <a:t>1536V</a:t>
            </a:r>
            <a:r>
              <a:rPr lang="el-GR" sz="2000" dirty="0"/>
              <a:t> (</a:t>
            </a:r>
            <a:r>
              <a:rPr lang="el-GR" sz="2000" dirty="0" err="1"/>
              <a:t>QXGA</a:t>
            </a:r>
            <a:r>
              <a:rPr lang="el-GR" sz="2000" dirty="0"/>
              <a:t>) </a:t>
            </a:r>
            <a:r>
              <a:rPr lang="el-GR" sz="2000" dirty="0" err="1"/>
              <a:t>pixel</a:t>
            </a:r>
            <a:r>
              <a:rPr lang="el-GR" sz="2000" dirty="0"/>
              <a:t>. Η προεπιλεγμένη οριζόντια γωνία του φακού είναι 5</a:t>
            </a:r>
            <a:r>
              <a:rPr lang="en-US" sz="2000" dirty="0"/>
              <a:t>2 </a:t>
            </a:r>
            <a:r>
              <a:rPr lang="el-GR" sz="2000" dirty="0"/>
              <a:t>μοίρες.</a:t>
            </a:r>
          </a:p>
          <a:p>
            <a:r>
              <a:rPr lang="el-GR" sz="2000" dirty="0"/>
              <a:t>Η μέγιστη ανάλυση της νυχτερινής </a:t>
            </a:r>
            <a:r>
              <a:rPr lang="en-US" sz="2000" dirty="0" err="1"/>
              <a:t>HDR</a:t>
            </a:r>
            <a:r>
              <a:rPr lang="el-GR" sz="2000" dirty="0"/>
              <a:t> κάμερας είναι </a:t>
            </a:r>
            <a:r>
              <a:rPr lang="el-GR" sz="2000" dirty="0" err="1"/>
              <a:t>1280H</a:t>
            </a:r>
            <a:r>
              <a:rPr lang="el-GR" sz="2000" dirty="0"/>
              <a:t> x </a:t>
            </a:r>
            <a:r>
              <a:rPr lang="el-GR" sz="2000" dirty="0" err="1"/>
              <a:t>960V</a:t>
            </a:r>
            <a:r>
              <a:rPr lang="el-GR" sz="2000" dirty="0"/>
              <a:t> </a:t>
            </a:r>
            <a:r>
              <a:rPr lang="el-GR" sz="2000" dirty="0" err="1"/>
              <a:t>pixel</a:t>
            </a:r>
            <a:r>
              <a:rPr lang="el-GR" sz="2000" dirty="0"/>
              <a:t>. Η προεπιλεγμένη οριζόντια γωνία του φακού είναι 5</a:t>
            </a:r>
            <a:r>
              <a:rPr lang="en-US" sz="2000" dirty="0"/>
              <a:t>8</a:t>
            </a:r>
            <a:r>
              <a:rPr lang="el-GR" sz="2000" dirty="0"/>
              <a:t> μοίρες.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8AC90B-D77D-A773-A229-1F9C0B5BCF73}"/>
              </a:ext>
            </a:extLst>
          </p:cNvPr>
          <p:cNvSpPr txBox="1"/>
          <p:nvPr/>
        </p:nvSpPr>
        <p:spPr>
          <a:xfrm>
            <a:off x="832104" y="5736181"/>
            <a:ext cx="62133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ΣΕ ΠΕΡΙΠΤΩΣΗ ΣΥΝΑΓΕΡΜΟΥ, Η ΚΑΜΕΡΑ </a:t>
            </a:r>
          </a:p>
          <a:p>
            <a:r>
              <a:rPr lang="el-GR" b="1" dirty="0"/>
              <a:t>ΚΑΝΕΙ ΛΗΨΗ ΦΩΤΟΓΡΑΦΙΑΣ ΣΕ 0.</a:t>
            </a:r>
            <a:r>
              <a:rPr lang="en-US" b="1" dirty="0"/>
              <a:t>6</a:t>
            </a:r>
            <a:r>
              <a:rPr lang="el-GR" b="1" dirty="0"/>
              <a:t> ΔΕΥΤΕΡΟΛΕΠΤΑ </a:t>
            </a:r>
            <a:br>
              <a:rPr lang="el-GR" b="1" dirty="0"/>
            </a:br>
            <a:r>
              <a:rPr lang="el-GR" b="1" dirty="0"/>
              <a:t>ΑΠΟ ΤΗ ΣΤΙΓΜΗ ΕΝΕΡΓΟΠΟΙΗΣΗΣ ΤΟΥ ΥΠΕΡΥΘΡΟΥ ΑΝΙΧΝΕΥΤΗ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151272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6689856-AE0A-CEA2-88C4-499F2D6BD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ΑΝΙΧΝΕΥΤΗΣ: ΤΕΧΝΙΚΕΣ ΠΑΡΑΜΕΤΡΟΙ</a:t>
            </a:r>
            <a:br>
              <a:rPr lang="en-US" sz="2400">
                <a:solidFill>
                  <a:schemeClr val="bg1"/>
                </a:solidFill>
              </a:rPr>
            </a:br>
            <a:br>
              <a:rPr lang="en-US" sz="2400">
                <a:solidFill>
                  <a:schemeClr val="bg1"/>
                </a:solidFill>
              </a:rPr>
            </a:br>
            <a:r>
              <a:rPr lang="en-US" sz="2400" b="1">
                <a:solidFill>
                  <a:schemeClr val="bg1"/>
                </a:solidFill>
              </a:rPr>
              <a:t>HDR ΚΑΜΕΡΑ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2C2B5A4-6CB6-0223-DD36-BCBF284384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7769" y="1909192"/>
            <a:ext cx="4586513" cy="3647710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 dirty="0" err="1">
                <a:solidFill>
                  <a:schemeClr val="bg1"/>
                </a:solidFill>
              </a:rPr>
              <a:t>Εσωτερική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μνήμη</a:t>
            </a:r>
            <a:r>
              <a:rPr lang="en-US" sz="1700" dirty="0">
                <a:solidFill>
                  <a:schemeClr val="bg1"/>
                </a:solidFill>
              </a:rPr>
              <a:t> Flash</a:t>
            </a:r>
            <a:r>
              <a:rPr lang="el-GR" sz="1700" dirty="0">
                <a:solidFill>
                  <a:schemeClr val="bg1"/>
                </a:solidFill>
              </a:rPr>
              <a:t>:</a:t>
            </a:r>
            <a:r>
              <a:rPr lang="en-US" sz="1700" dirty="0">
                <a:solidFill>
                  <a:schemeClr val="bg1"/>
                </a:solidFill>
              </a:rPr>
              <a:t> 8 GB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 dirty="0" err="1">
                <a:solidFill>
                  <a:schemeClr val="bg1"/>
                </a:solidFill>
              </a:rPr>
              <a:t>Μέσος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μέγεθο</a:t>
            </a:r>
            <a:r>
              <a:rPr lang="el-GR" sz="1700" dirty="0">
                <a:solidFill>
                  <a:schemeClr val="bg1"/>
                </a:solidFill>
              </a:rPr>
              <a:t>ς αρχείου</a:t>
            </a:r>
            <a:r>
              <a:rPr lang="en-US" sz="1700" dirty="0">
                <a:solidFill>
                  <a:schemeClr val="bg1"/>
                </a:solidFill>
              </a:rPr>
              <a:t>: 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έως 4 MB αποθήκευσης,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έως 20kB μικρογραφίας (Thumbnail)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αποστολή φωτογραφίας μεγέθους έως 150kB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 dirty="0" err="1">
                <a:solidFill>
                  <a:schemeClr val="bg1"/>
                </a:solidFill>
              </a:rPr>
              <a:t>Χωρητικότητ</a:t>
            </a:r>
            <a:r>
              <a:rPr lang="en-US" sz="1700" dirty="0">
                <a:solidFill>
                  <a:schemeClr val="bg1"/>
                </a:solidFill>
              </a:rPr>
              <a:t>α αποθήκευσης: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πάνω από 2000 φωτογραφίες</a:t>
            </a:r>
            <a:endParaRPr lang="el-GR" sz="1700" dirty="0">
              <a:solidFill>
                <a:schemeClr val="bg1"/>
              </a:solidFill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Η </a:t>
            </a:r>
            <a:r>
              <a:rPr lang="en-US" sz="1700" dirty="0" err="1">
                <a:solidFill>
                  <a:schemeClr val="bg1"/>
                </a:solidFill>
              </a:rPr>
              <a:t>εσωτερική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μνήμη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l-GR" sz="1700" dirty="0">
                <a:solidFill>
                  <a:schemeClr val="bg1"/>
                </a:solidFill>
              </a:rPr>
              <a:t>απαιτείται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σε</a:t>
            </a:r>
            <a:r>
              <a:rPr lang="en-US" sz="1700" dirty="0">
                <a:solidFill>
                  <a:schemeClr val="bg1"/>
                </a:solidFill>
              </a:rPr>
              <a:t> π</a:t>
            </a:r>
            <a:r>
              <a:rPr lang="en-US" sz="1700" dirty="0" err="1">
                <a:solidFill>
                  <a:schemeClr val="bg1"/>
                </a:solidFill>
              </a:rPr>
              <a:t>ερί</a:t>
            </a:r>
            <a:r>
              <a:rPr lang="en-US" sz="1700" dirty="0">
                <a:solidFill>
                  <a:schemeClr val="bg1"/>
                </a:solidFill>
              </a:rPr>
              <a:t>πτωσ</a:t>
            </a:r>
            <a:r>
              <a:rPr lang="el-GR" sz="1700" dirty="0">
                <a:solidFill>
                  <a:schemeClr val="bg1"/>
                </a:solidFill>
              </a:rPr>
              <a:t>εις</a:t>
            </a:r>
            <a:r>
              <a:rPr lang="en-US" sz="1700" dirty="0">
                <a:solidFill>
                  <a:schemeClr val="bg1"/>
                </a:solidFill>
              </a:rPr>
              <a:t> απ</a:t>
            </a:r>
            <a:r>
              <a:rPr lang="en-US" sz="1700" dirty="0" err="1">
                <a:solidFill>
                  <a:schemeClr val="bg1"/>
                </a:solidFill>
              </a:rPr>
              <a:t>ώλει</a:t>
            </a:r>
            <a:r>
              <a:rPr lang="en-US" sz="1700" dirty="0">
                <a:solidFill>
                  <a:schemeClr val="bg1"/>
                </a:solidFill>
              </a:rPr>
              <a:t>ας σύνδεσης</a:t>
            </a:r>
            <a:r>
              <a:rPr lang="el-GR" sz="1700" dirty="0">
                <a:solidFill>
                  <a:schemeClr val="bg1"/>
                </a:solidFill>
              </a:rPr>
              <a:t> του δικτύου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 dirty="0" err="1">
                <a:solidFill>
                  <a:schemeClr val="bg1"/>
                </a:solidFill>
              </a:rPr>
              <a:t>Οι</a:t>
            </a:r>
            <a:r>
              <a:rPr lang="en-US" sz="1700" dirty="0">
                <a:solidFill>
                  <a:schemeClr val="bg1"/>
                </a:solidFill>
              </a:rPr>
              <a:t> απ</a:t>
            </a:r>
            <a:r>
              <a:rPr lang="en-US" sz="1700" dirty="0" err="1">
                <a:solidFill>
                  <a:schemeClr val="bg1"/>
                </a:solidFill>
              </a:rPr>
              <a:t>οθηκευμένες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φωτογρ</a:t>
            </a:r>
            <a:r>
              <a:rPr lang="en-US" sz="1700" dirty="0">
                <a:solidFill>
                  <a:schemeClr val="bg1"/>
                </a:solidFill>
              </a:rPr>
              <a:t>αφίες </a:t>
            </a:r>
            <a:r>
              <a:rPr lang="el-GR" sz="1700" dirty="0">
                <a:solidFill>
                  <a:schemeClr val="bg1"/>
                </a:solidFill>
              </a:rPr>
              <a:t>μπορούν να ζητηθούν κάθε στιγμή. </a:t>
            </a:r>
            <a:endParaRPr lang="en-US" sz="1700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Θέση εικόνας 5" descr="Εικόνα που περιέχει ασήμι&#10;&#10;Περιγραφή που δημιουργήθηκε αυτόματα">
            <a:extLst>
              <a:ext uri="{FF2B5EF4-FFF2-40B4-BE49-F238E27FC236}">
                <a16:creationId xmlns:a16="http://schemas.microsoft.com/office/drawing/2014/main" id="{0D928ADC-A0B9-CF4D-7F78-9BA7960D9B6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7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800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BA997B9-E356-A7DA-6FFE-46FD990F1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ΑΝΙΧΝΕΥΤΗΣ: ΤΕΧΝΙΚΕΣ ΠΑΡΑΜΕΤΡΟΙ</a:t>
            </a:r>
            <a:br>
              <a:rPr lang="en-US" sz="2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HDR ΚΑΜΕΡΑ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0B53082-6A94-278C-4A6F-5F1CFDB8F7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7769" y="1909192"/>
            <a:ext cx="4586513" cy="3647710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bg1"/>
                </a:solidFill>
              </a:rPr>
              <a:t>Φωτογρ</a:t>
            </a:r>
            <a:r>
              <a:rPr lang="en-US" b="1" dirty="0">
                <a:solidFill>
                  <a:schemeClr val="bg1"/>
                </a:solidFill>
              </a:rPr>
              <a:t>αφία ημέρας</a:t>
            </a:r>
            <a:r>
              <a:rPr lang="en-US" dirty="0">
                <a:solidFill>
                  <a:schemeClr val="bg1"/>
                </a:solidFill>
              </a:rPr>
              <a:t>: έγχρωμη HDR, 1920H x 1080V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Μέγιστη</a:t>
            </a:r>
            <a:r>
              <a:rPr lang="en-US" dirty="0">
                <a:solidFill>
                  <a:schemeClr val="bg1"/>
                </a:solidFill>
              </a:rPr>
              <a:t> α</a:t>
            </a:r>
            <a:r>
              <a:rPr lang="en-US" dirty="0" err="1">
                <a:solidFill>
                  <a:schemeClr val="bg1"/>
                </a:solidFill>
              </a:rPr>
              <a:t>νάλυση</a:t>
            </a:r>
            <a:r>
              <a:rPr lang="en-US" dirty="0">
                <a:solidFill>
                  <a:schemeClr val="bg1"/>
                </a:solidFill>
              </a:rPr>
              <a:t>: 2048H X 1536V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Προε</a:t>
            </a:r>
            <a:r>
              <a:rPr lang="en-US" dirty="0">
                <a:solidFill>
                  <a:schemeClr val="bg1"/>
                </a:solidFill>
              </a:rPr>
              <a:t>πιλεγμένη οριζόντια γωνία: 52°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bg1"/>
                </a:solidFill>
              </a:rPr>
              <a:t>Νυχτερινή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φωτογρ</a:t>
            </a:r>
            <a:r>
              <a:rPr lang="en-US" b="1" dirty="0">
                <a:solidFill>
                  <a:schemeClr val="bg1"/>
                </a:solidFill>
              </a:rPr>
              <a:t>αφία</a:t>
            </a:r>
            <a:r>
              <a:rPr lang="en-US" dirty="0">
                <a:solidFill>
                  <a:schemeClr val="bg1"/>
                </a:solidFill>
              </a:rPr>
              <a:t>: μονόχρωμη HDR, 1280H X 960V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Φλ</a:t>
            </a:r>
            <a:r>
              <a:rPr lang="en-US" dirty="0">
                <a:solidFill>
                  <a:schemeClr val="bg1"/>
                </a:solidFill>
              </a:rPr>
              <a:t>ας: υπέρυθρες (IR)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Προε</a:t>
            </a:r>
            <a:r>
              <a:rPr lang="en-US" dirty="0">
                <a:solidFill>
                  <a:schemeClr val="bg1"/>
                </a:solidFill>
              </a:rPr>
              <a:t>πιλεγμένη οριζόντια γωνία: 58°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Ελάχιστος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φωτισμός</a:t>
            </a:r>
            <a:r>
              <a:rPr lang="en-US" dirty="0">
                <a:solidFill>
                  <a:schemeClr val="bg1"/>
                </a:solidFill>
              </a:rPr>
              <a:t>: 0,1 lux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Θέση περιεχομένου 5" descr="Εικόνα που περιέχει αξεσουάρ, υπόθεση&#10;&#10;Περιγραφή που δημιουργήθηκε αυτόματα">
            <a:extLst>
              <a:ext uri="{FF2B5EF4-FFF2-40B4-BE49-F238E27FC236}">
                <a16:creationId xmlns:a16="http://schemas.microsoft.com/office/drawing/2014/main" id="{DFAFEF5F-1A78-AB93-6F53-08B945A152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691" y="0"/>
            <a:ext cx="56665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64416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627</TotalTime>
  <Words>552</Words>
  <Application>Microsoft Office PowerPoint</Application>
  <PresentationFormat>Widescreen</PresentationFormat>
  <Paragraphs>63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Tw Cen MT</vt:lpstr>
      <vt:lpstr>Θέμα του Office</vt:lpstr>
      <vt:lpstr>PowerPoint Presentation</vt:lpstr>
      <vt:lpstr>PowerPoint Presentation</vt:lpstr>
      <vt:lpstr>ΣΥΣΤΗΜΑ Nevelus BlasT</vt:lpstr>
      <vt:lpstr>PowerPoint Presentation</vt:lpstr>
      <vt:lpstr>ΕΓΚΑΤΑΣΤΑΣΗ ΣΥΣΚΕΥΗΣ</vt:lpstr>
      <vt:lpstr>ΑΝΙΧΝΕΥΤΗΣ: ΚΥΡΙΑ ΣΤΟΙΧΕΙΑ</vt:lpstr>
      <vt:lpstr>ΑΝΙΧΝΕΥΤΕΣ: ΚΑΜΕΡΕΣ</vt:lpstr>
      <vt:lpstr>ΑΝΙΧΝΕΥΤΗΣ: ΤΕΧΝΙΚΕΣ ΠΑΡΑΜΕΤΡΟΙ  HDR ΚΑΜΕΡΑ</vt:lpstr>
      <vt:lpstr>ΑΝΙΧΝΕΥΤΗΣ: ΤΕΧΝΙΚΕΣ ΠΑΡΑΜΕΤΡΟΙ  HDR ΚΑΜΕΡΑ</vt:lpstr>
      <vt:lpstr>PowerPoint Presentation</vt:lpstr>
      <vt:lpstr>ΑΝΙΧΝΕΥΤΗΣ: ΣΥΝΑΓΕΡΜΟΣ ΚΛΟΠΗΣ  Όλες οι συσκευές που βρίσκονται στον χώρο, στέλνουν άμεσα έναν συναγερμό κλοπής στο ΚΛΣ σε περίπτωση που μετακινηθούν ή αλλάξουν κλίση. Με αυτό τον τρόπο, το κέντρο ενημερώνεται ότι υπάρχει η πιθανότητα κλοπής η παραβίασης (tamper) της συσκευής.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Administrator</dc:creator>
  <cp:lastModifiedBy>Ilias Varsamis</cp:lastModifiedBy>
  <cp:revision>5</cp:revision>
  <dcterms:created xsi:type="dcterms:W3CDTF">2022-11-03T06:52:43Z</dcterms:created>
  <dcterms:modified xsi:type="dcterms:W3CDTF">2023-07-26T17:59:49Z</dcterms:modified>
</cp:coreProperties>
</file>