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Default Extension="mpg" ContentType="video/mpeg"/>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mpeg" ContentType="vide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21" r:id="rId3"/>
    <p:sldId id="420" r:id="rId4"/>
    <p:sldId id="262" r:id="rId5"/>
    <p:sldId id="257" r:id="rId6"/>
    <p:sldId id="408" r:id="rId7"/>
    <p:sldId id="410" r:id="rId8"/>
    <p:sldId id="412" r:id="rId9"/>
    <p:sldId id="409" r:id="rId10"/>
    <p:sldId id="419" r:id="rId11"/>
    <p:sldId id="258" r:id="rId12"/>
    <p:sldId id="267" r:id="rId13"/>
    <p:sldId id="261" r:id="rId14"/>
    <p:sldId id="266" r:id="rId15"/>
    <p:sldId id="382" r:id="rId16"/>
    <p:sldId id="383" r:id="rId17"/>
    <p:sldId id="384" r:id="rId18"/>
    <p:sldId id="407" r:id="rId19"/>
    <p:sldId id="406" r:id="rId20"/>
    <p:sldId id="422" r:id="rId21"/>
    <p:sldId id="385" r:id="rId22"/>
    <p:sldId id="386" r:id="rId23"/>
    <p:sldId id="387" r:id="rId24"/>
    <p:sldId id="388" r:id="rId25"/>
    <p:sldId id="389" r:id="rId26"/>
    <p:sldId id="390" r:id="rId27"/>
    <p:sldId id="391" r:id="rId28"/>
    <p:sldId id="392" r:id="rId29"/>
    <p:sldId id="393" r:id="rId30"/>
    <p:sldId id="394" r:id="rId31"/>
    <p:sldId id="396" r:id="rId32"/>
    <p:sldId id="395" r:id="rId33"/>
    <p:sldId id="397" r:id="rId34"/>
    <p:sldId id="398" r:id="rId35"/>
    <p:sldId id="399" r:id="rId36"/>
    <p:sldId id="416" r:id="rId37"/>
    <p:sldId id="259" r:id="rId38"/>
    <p:sldId id="269"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8" r:id="rId66"/>
    <p:sldId id="373" r:id="rId67"/>
    <p:sldId id="374" r:id="rId68"/>
    <p:sldId id="375" r:id="rId69"/>
    <p:sldId id="376" r:id="rId70"/>
    <p:sldId id="377" r:id="rId71"/>
    <p:sldId id="379" r:id="rId72"/>
    <p:sldId id="380" r:id="rId73"/>
    <p:sldId id="414" r:id="rId74"/>
    <p:sldId id="268" r:id="rId75"/>
    <p:sldId id="263" r:id="rId76"/>
    <p:sldId id="260" r:id="rId77"/>
    <p:sldId id="264" r:id="rId78"/>
    <p:sldId id="418" r:id="rId79"/>
    <p:sldId id="413" r:id="rId80"/>
    <p:sldId id="400" r:id="rId81"/>
    <p:sldId id="401" r:id="rId82"/>
    <p:sldId id="402" r:id="rId83"/>
    <p:sldId id="403" r:id="rId84"/>
    <p:sldId id="404" r:id="rId85"/>
    <p:sldId id="405" r:id="rId86"/>
    <p:sldId id="415"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60022"/>
    <a:srgbClr val="00B0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99" autoAdjust="0"/>
    <p:restoredTop sz="94660"/>
  </p:normalViewPr>
  <p:slideViewPr>
    <p:cSldViewPr snapToGrid="0">
      <p:cViewPr>
        <p:scale>
          <a:sx n="80" d="100"/>
          <a:sy n="80" d="100"/>
        </p:scale>
        <p:origin x="-7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2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3DC514-5430-40F1-8F3E-E377E28A30E5}" type="datetimeFigureOut">
              <a:rPr lang="en-US" smtClean="0"/>
              <a:pPr/>
              <a:t>2/18/2011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DC514-5430-40F1-8F3E-E377E28A30E5}" type="datetimeFigureOut">
              <a:rPr lang="en-US" smtClean="0"/>
              <a:pPr/>
              <a:t>2/18/2011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DC514-5430-40F1-8F3E-E377E28A30E5}" type="datetimeFigureOut">
              <a:rPr lang="en-US" smtClean="0"/>
              <a:pPr/>
              <a:t>2/18/2011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68363"/>
            <a:ext cx="6324600" cy="12652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2098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4038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3DC514-5430-40F1-8F3E-E377E28A30E5}" type="datetimeFigureOut">
              <a:rPr lang="en-US" smtClean="0"/>
              <a:pPr/>
              <a:t>2/18/2011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DC514-5430-40F1-8F3E-E377E28A30E5}" type="datetimeFigureOut">
              <a:rPr lang="en-US" smtClean="0"/>
              <a:pPr/>
              <a:t>2/18/2011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3DC514-5430-40F1-8F3E-E377E28A30E5}" type="datetimeFigureOut">
              <a:rPr lang="en-US" smtClean="0"/>
              <a:pPr/>
              <a:t>2/18/2011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3200"/>
            </a:lvl1pPr>
            <a:lvl2pPr>
              <a:defRPr sz="2800"/>
            </a:lvl2pPr>
            <a:lvl3pPr>
              <a:defRPr sz="2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3200"/>
            </a:lvl1pPr>
            <a:lvl2pPr>
              <a:defRPr sz="2800"/>
            </a:lvl2pPr>
            <a:lvl3pPr>
              <a:defRPr sz="2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2F3DC514-5430-40F1-8F3E-E377E28A30E5}" type="datetimeFigureOut">
              <a:rPr lang="en-US" smtClean="0"/>
              <a:pPr/>
              <a:t>2/18/2011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3DC514-5430-40F1-8F3E-E377E28A30E5}" type="datetimeFigureOut">
              <a:rPr lang="en-US" smtClean="0"/>
              <a:pPr/>
              <a:t>2/18/2011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DC514-5430-40F1-8F3E-E377E28A30E5}" type="datetimeFigureOut">
              <a:rPr lang="en-US" smtClean="0"/>
              <a:pPr/>
              <a:t>2/18/2011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DC514-5430-40F1-8F3E-E377E28A30E5}" type="datetimeFigureOut">
              <a:rPr lang="en-US" smtClean="0"/>
              <a:pPr/>
              <a:t>2/18/2011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DC514-5430-40F1-8F3E-E377E28A30E5}" type="datetimeFigureOut">
              <a:rPr lang="en-US" smtClean="0"/>
              <a:pPr/>
              <a:t>2/18/2011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52C36-4248-4640-A77D-445D3FC6D3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DC514-5430-40F1-8F3E-E377E28A30E5}" type="datetimeFigureOut">
              <a:rPr lang="en-US" smtClean="0"/>
              <a:pPr/>
              <a:t>2/18/2011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52C36-4248-4640-A77D-445D3FC6D394}" type="slidenum">
              <a:rPr lang="en-US" smtClean="0"/>
              <a:pPr/>
              <a:t>‹#›</a:t>
            </a:fld>
            <a:endParaRPr lang="en-US"/>
          </a:p>
        </p:txBody>
      </p:sp>
      <p:pic>
        <p:nvPicPr>
          <p:cNvPr id="8" name="Picture 5"/>
          <p:cNvPicPr>
            <a:picLocks noChangeAspect="1" noChangeArrowheads="1"/>
          </p:cNvPicPr>
          <p:nvPr userDrawn="1"/>
        </p:nvPicPr>
        <p:blipFill>
          <a:blip r:embed="rId14" cstate="email"/>
          <a:srcRect/>
          <a:stretch>
            <a:fillRect/>
          </a:stretch>
        </p:blipFill>
        <p:spPr bwMode="auto">
          <a:xfrm>
            <a:off x="23762" y="103171"/>
            <a:ext cx="2239488" cy="49455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9.pn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4.png"/><Relationship Id="rId5" Type="http://schemas.microsoft.com/office/2007/relationships/media" Target="../media/media2.mp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pg"/><Relationship Id="rId7" Type="http://schemas.microsoft.com/office/2007/relationships/media" Target="../media/media5.mp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7.png"/><Relationship Id="rId5" Type="http://schemas.microsoft.com/office/2007/relationships/media" Target="../media/media4.mp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6.mpg"/><Relationship Id="rId7" Type="http://schemas.microsoft.com/office/2007/relationships/media" Target="../media/media8.mp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2.png"/><Relationship Id="rId5" Type="http://schemas.microsoft.com/office/2007/relationships/media" Target="../media/media7.m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9.mpg"/><Relationship Id="rId7" Type="http://schemas.microsoft.com/office/2007/relationships/media" Target="../media/media11.m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5.png"/><Relationship Id="rId5" Type="http://schemas.microsoft.com/office/2007/relationships/media" Target="../media/media10.mp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12.mpg"/><Relationship Id="rId7" Type="http://schemas.microsoft.com/office/2007/relationships/media" Target="../media/media14.mp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59.png"/><Relationship Id="rId5" Type="http://schemas.microsoft.com/office/2007/relationships/media" Target="../media/media13.mpg"/><Relationship Id="rId4" Type="http://schemas.openxmlformats.org/officeDocument/2006/relationships/image" Target="../media/image36.png"/><Relationship Id="rId9" Type="http://schemas.openxmlformats.org/officeDocument/2006/relationships/slide" Target="slide6.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slide" Target="slide6.xml"/><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3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3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jpe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hyperlink" Target="http://images.google.com/imgres?imgurl=http://base-images.cygnuspub.com/images/Products/LET/2009/Jun/300x300/TACTICALTAIL_LawEnforcementTac_LET_0.png&amp;imgrefurl=http://directory.officer.com/product/71752/TACTICAL_TAILOR_Law_Enforcement_Tactical_Gear_Line&amp;usg=__mKQlOz0QtDlWEnwKxasBBT-nGdo=&amp;h=300&amp;w=300&amp;sz=22&amp;hl=en&amp;start=56&amp;um=1&amp;tbnid=YJukukSLngcfrM:&amp;tbnh=116&amp;tbnw=116&amp;prev=/images?q=law+enforcement&amp;ndsp=21&amp;hl=en&amp;rls=com.microsoft:en-us:IE-SearchBox&amp;sa=N&amp;start=42&amp;um=1" TargetMode="Externa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13.jpeg"/><Relationship Id="rId9" Type="http://schemas.microsoft.com/office/2007/relationships/media" Target="../media/media1.m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91.png"/><Relationship Id="rId5" Type="http://schemas.microsoft.com/office/2007/relationships/media" Target="../media/media15.mpg"/><Relationship Id="rId4" Type="http://schemas.openxmlformats.org/officeDocument/2006/relationships/slide" Target="slide6.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1.png"/><Relationship Id="rId5" Type="http://schemas.microsoft.com/office/2007/relationships/media" Target="../media/media16.mpg"/><Relationship Id="rId4" Type="http://schemas.openxmlformats.org/officeDocument/2006/relationships/slide" Target="slide6.xml"/></Relationships>
</file>

<file path=ppt/slides/_rels/slide4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slide" Target="slide74.xml"/><Relationship Id="rId4" Type="http://schemas.openxmlformats.org/officeDocument/2006/relationships/slide" Target="slide11.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99.jpeg"/></Relationships>
</file>

<file path=ppt/slides/_rels/slide5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5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slide" Target="slide74.xml"/><Relationship Id="rId4" Type="http://schemas.openxmlformats.org/officeDocument/2006/relationships/slide" Target="slide37.xml"/></Relationships>
</file>

<file path=ppt/slides/_rels/slide6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08.png"/><Relationship Id="rId4" Type="http://schemas.microsoft.com/office/2007/relationships/media" Target="../media/media17.mpg"/></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111.jpeg"/></Relationships>
</file>

<file path=ppt/slides/_rels/slide6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20.png"/><Relationship Id="rId3" Type="http://schemas.microsoft.com/office/2007/relationships/media" Target="../media/media18.mpg"/><Relationship Id="rId7" Type="http://schemas.microsoft.com/office/2007/relationships/media" Target="../media/media20.mp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1.png"/><Relationship Id="rId5" Type="http://schemas.microsoft.com/office/2007/relationships/media" Target="../media/media19.mpg"/><Relationship Id="rId4" Type="http://schemas.openxmlformats.org/officeDocument/2006/relationships/image" Target="../media/image119.png"/><Relationship Id="rId9" Type="http://schemas.openxmlformats.org/officeDocument/2006/relationships/slide" Target="slide6.xml"/></Relationships>
</file>

<file path=ppt/slides/_rels/slide72.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26.jpeg"/></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78.xml.rels><?xml version="1.0" encoding="UTF-8" standalone="yes"?>
<Relationships xmlns="http://schemas.openxmlformats.org/package/2006/relationships"><Relationship Id="rId3" Type="http://schemas.microsoft.com/office/2007/relationships/media" Target="../media/media21.mpeg"/><Relationship Id="rId7" Type="http://schemas.microsoft.com/office/2007/relationships/media" Target="../media/media23.mp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26.png"/><Relationship Id="rId5" Type="http://schemas.microsoft.com/office/2007/relationships/media" Target="../media/media22.mpg"/><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microsoft.com/office/2007/relationships/media" Target="../media/media24.mp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6.xml"/><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3" Type="http://schemas.microsoft.com/office/2007/relationships/media" Target="../media/media25.mp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6.xml"/><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3" Type="http://schemas.microsoft.com/office/2007/relationships/media" Target="../media/media26.mp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6.xml"/><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microsoft.com/office/2007/relationships/media" Target="../media/media27.mp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6.xml"/><Relationship Id="rId4" Type="http://schemas.openxmlformats.org/officeDocument/2006/relationships/image" Target="../media/image130.png"/></Relationships>
</file>

<file path=ppt/slides/_rels/slide84.xml.rels><?xml version="1.0" encoding="UTF-8" standalone="yes"?>
<Relationships xmlns="http://schemas.openxmlformats.org/package/2006/relationships"><Relationship Id="rId3" Type="http://schemas.microsoft.com/office/2007/relationships/media" Target="../media/media28.mp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6.xml"/><Relationship Id="rId4" Type="http://schemas.openxmlformats.org/officeDocument/2006/relationships/image" Target="../media/image131.png"/></Relationships>
</file>

<file path=ppt/slides/_rels/slide85.xml.rels><?xml version="1.0" encoding="UTF-8" standalone="yes"?>
<Relationships xmlns="http://schemas.openxmlformats.org/package/2006/relationships"><Relationship Id="rId3" Type="http://schemas.microsoft.com/office/2007/relationships/media" Target="../media/media29.mp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slide" Target="slide6.xml"/><Relationship Id="rId4" Type="http://schemas.openxmlformats.org/officeDocument/2006/relationships/image" Target="../media/image132.png"/></Relationships>
</file>

<file path=ppt/slides/_rels/slide86.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videofied.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dfd ppt lights top template"/>
          <p:cNvPicPr>
            <a:picLocks noChangeAspect="1" noChangeArrowheads="1"/>
          </p:cNvPicPr>
          <p:nvPr/>
        </p:nvPicPr>
        <p:blipFill>
          <a:blip r:embed="rId2" cstate="email"/>
          <a:srcRect/>
          <a:stretch>
            <a:fillRect/>
          </a:stretch>
        </p:blipFill>
        <p:spPr bwMode="auto">
          <a:xfrm>
            <a:off x="0" y="-1"/>
            <a:ext cx="9145588" cy="6086007"/>
          </a:xfrm>
          <a:prstGeom prst="rect">
            <a:avLst/>
          </a:prstGeom>
          <a:noFill/>
        </p:spPr>
      </p:pic>
      <p:pic>
        <p:nvPicPr>
          <p:cNvPr id="5" name="Picture 8" descr="3"/>
          <p:cNvPicPr>
            <a:picLocks noChangeAspect="1" noChangeArrowheads="1"/>
          </p:cNvPicPr>
          <p:nvPr/>
        </p:nvPicPr>
        <p:blipFill>
          <a:blip r:embed="rId3" cstate="email"/>
          <a:srcRect/>
          <a:stretch>
            <a:fillRect/>
          </a:stretch>
        </p:blipFill>
        <p:spPr bwMode="auto">
          <a:xfrm>
            <a:off x="-1588" y="3987384"/>
            <a:ext cx="9145588" cy="2870616"/>
          </a:xfrm>
          <a:prstGeom prst="rect">
            <a:avLst/>
          </a:prstGeom>
          <a:noFill/>
        </p:spPr>
      </p:pic>
      <p:sp>
        <p:nvSpPr>
          <p:cNvPr id="2" name="Title 1"/>
          <p:cNvSpPr>
            <a:spLocks noGrp="1"/>
          </p:cNvSpPr>
          <p:nvPr>
            <p:ph type="ctrTitle"/>
          </p:nvPr>
        </p:nvSpPr>
        <p:spPr>
          <a:xfrm>
            <a:off x="700790" y="-119920"/>
            <a:ext cx="7772400" cy="1470025"/>
          </a:xfrm>
        </p:spPr>
        <p:txBody>
          <a:bodyPr>
            <a:noAutofit/>
          </a:bodyPr>
          <a:lstStyle/>
          <a:p>
            <a:r>
              <a:rPr lang="en-US" sz="9600" dirty="0" smtClean="0">
                <a:solidFill>
                  <a:schemeClr val="bg1"/>
                </a:solidFill>
              </a:rPr>
              <a:t>Videofied</a:t>
            </a:r>
            <a:endParaRPr lang="en-US" sz="9600" dirty="0">
              <a:solidFill>
                <a:schemeClr val="bg1"/>
              </a:solidFill>
            </a:endParaRPr>
          </a:p>
        </p:txBody>
      </p:sp>
      <p:sp>
        <p:nvSpPr>
          <p:cNvPr id="3" name="Subtitle 2"/>
          <p:cNvSpPr>
            <a:spLocks noGrp="1"/>
          </p:cNvSpPr>
          <p:nvPr>
            <p:ph type="subTitle" idx="1"/>
          </p:nvPr>
        </p:nvSpPr>
        <p:spPr>
          <a:xfrm>
            <a:off x="1678898" y="3504185"/>
            <a:ext cx="5598202" cy="966398"/>
          </a:xfrm>
        </p:spPr>
        <p:txBody>
          <a:bodyPr>
            <a:normAutofit/>
          </a:bodyPr>
          <a:lstStyle/>
          <a:p>
            <a:r>
              <a:rPr lang="en-US" sz="4000" b="1" dirty="0" smtClean="0">
                <a:solidFill>
                  <a:srgbClr val="060022"/>
                </a:solidFill>
              </a:rPr>
              <a:t>Product Overview:</a:t>
            </a: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009" b="8411"/>
          <a:stretch/>
        </p:blipFill>
        <p:spPr bwMode="auto">
          <a:xfrm>
            <a:off x="6801017" y="3248593"/>
            <a:ext cx="1784350" cy="1477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Applications</a:t>
            </a:r>
            <a:endParaRPr lang="en-US" dirty="0"/>
          </a:p>
        </p:txBody>
      </p:sp>
      <p:sp>
        <p:nvSpPr>
          <p:cNvPr id="4" name="Oval 3"/>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txBox="1">
            <a:spLocks/>
          </p:cNvSpPr>
          <p:nvPr/>
        </p:nvSpPr>
        <p:spPr>
          <a:xfrm>
            <a:off x="457200" y="1600200"/>
            <a:ext cx="8229600" cy="4724399"/>
          </a:xfrm>
          <a:prstGeom prst="rect">
            <a:avLst/>
          </a:prstGeom>
        </p:spPr>
        <p:txBody>
          <a:bodyPr vert="horz" lIns="91440" tIns="45720" rIns="91440" bIns="45720" rtlCol="0" anchor="t" anchorCtr="0">
            <a:noAutofit/>
          </a:bodyPr>
          <a:lstStyle/>
          <a:p>
            <a:pPr marL="401638" marR="0" lvl="0" indent="-401638"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Unique capabilities open new markets and applications</a:t>
            </a:r>
          </a:p>
          <a:p>
            <a:pPr marL="858838" lvl="1" indent="-401638">
              <a:spcBef>
                <a:spcPct val="20000"/>
              </a:spcBef>
              <a:buFont typeface="Arial" pitchFamily="34" charset="0"/>
              <a:buChar char="•"/>
            </a:pPr>
            <a:r>
              <a:rPr lang="en-US" sz="3200" dirty="0" smtClean="0"/>
              <a:t>Outdoor</a:t>
            </a:r>
          </a:p>
          <a:p>
            <a:pPr marL="858838" lvl="1" indent="-401638">
              <a:spcBef>
                <a:spcPct val="20000"/>
              </a:spcBef>
              <a:buFont typeface="Arial" pitchFamily="34" charset="0"/>
              <a:buChar char="•"/>
            </a:pPr>
            <a:r>
              <a:rPr lang="en-US" sz="3200" dirty="0" smtClean="0"/>
              <a:t>Construction</a:t>
            </a:r>
          </a:p>
          <a:p>
            <a:pPr marL="858838" lvl="1" indent="-401638">
              <a:spcBef>
                <a:spcPct val="20000"/>
              </a:spcBef>
              <a:buFont typeface="Arial" pitchFamily="34" charset="0"/>
              <a:buChar char="•"/>
            </a:pPr>
            <a:r>
              <a:rPr lang="en-US" sz="3200" dirty="0" smtClean="0"/>
              <a:t>Remote</a:t>
            </a:r>
          </a:p>
          <a:p>
            <a:pPr marL="858838" lvl="1" indent="-401638">
              <a:spcBef>
                <a:spcPct val="20000"/>
              </a:spcBef>
              <a:buFont typeface="Arial" pitchFamily="34" charset="0"/>
              <a:buChar char="•"/>
            </a:pPr>
            <a:r>
              <a:rPr lang="en-US" sz="3200" dirty="0" smtClean="0"/>
              <a:t>No Power, Phone or Internet</a:t>
            </a:r>
          </a:p>
          <a:p>
            <a:pPr marL="401638" marR="0" lvl="0" indent="-401638"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Demands new business model</a:t>
            </a:r>
          </a:p>
          <a:p>
            <a:pPr marL="401638" marR="0" lvl="0" indent="-401638"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Increased </a:t>
            </a:r>
            <a:r>
              <a:rPr kumimoji="0" lang="en-US" sz="3200" i="0" u="none" strike="noStrike" kern="1200" cap="none" spc="0" normalizeH="0" noProof="0" dirty="0" smtClean="0">
                <a:ln>
                  <a:noFill/>
                </a:ln>
                <a:solidFill>
                  <a:schemeClr val="tx1"/>
                </a:solidFill>
                <a:effectLst/>
                <a:uLnTx/>
                <a:uFillTx/>
                <a:latin typeface="+mn-lt"/>
                <a:ea typeface="+mn-ea"/>
                <a:cs typeface="+mn-cs"/>
              </a:rPr>
              <a:t>Monitoring and Cell Charges</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Applications</a:t>
            </a:r>
            <a:endParaRPr lang="en-US" dirty="0"/>
          </a:p>
        </p:txBody>
      </p:sp>
      <p:sp>
        <p:nvSpPr>
          <p:cNvPr id="5" name="Text Placeholder 4"/>
          <p:cNvSpPr>
            <a:spLocks noGrp="1"/>
          </p:cNvSpPr>
          <p:nvPr>
            <p:ph type="body" idx="1"/>
          </p:nvPr>
        </p:nvSpPr>
        <p:spPr>
          <a:xfrm>
            <a:off x="457200" y="2286000"/>
            <a:ext cx="4040188" cy="639762"/>
          </a:xfrm>
        </p:spPr>
        <p:txBody>
          <a:bodyPr/>
          <a:lstStyle/>
          <a:p>
            <a:pPr algn="ctr"/>
            <a:r>
              <a:rPr lang="en-US" u="sng" dirty="0" smtClean="0"/>
              <a:t>Controlled</a:t>
            </a:r>
            <a:endParaRPr lang="en-US" u="sng" dirty="0"/>
          </a:p>
        </p:txBody>
      </p:sp>
      <p:sp>
        <p:nvSpPr>
          <p:cNvPr id="3" name="Content Placeholder 2"/>
          <p:cNvSpPr>
            <a:spLocks noGrp="1"/>
          </p:cNvSpPr>
          <p:nvPr>
            <p:ph sz="half" idx="2"/>
          </p:nvPr>
        </p:nvSpPr>
        <p:spPr>
          <a:xfrm>
            <a:off x="457200" y="3001961"/>
            <a:ext cx="4040188" cy="3475039"/>
          </a:xfrm>
        </p:spPr>
        <p:txBody>
          <a:bodyPr>
            <a:normAutofit/>
          </a:bodyPr>
          <a:lstStyle/>
          <a:p>
            <a:r>
              <a:rPr lang="en-US" dirty="0" smtClean="0"/>
              <a:t>Fenced lots</a:t>
            </a:r>
          </a:p>
          <a:p>
            <a:r>
              <a:rPr lang="en-US" dirty="0" smtClean="0"/>
              <a:t>Construction sites with limited access</a:t>
            </a:r>
          </a:p>
          <a:p>
            <a:r>
              <a:rPr lang="en-US" dirty="0" smtClean="0"/>
              <a:t>Vacant Property</a:t>
            </a:r>
          </a:p>
          <a:p>
            <a:pPr>
              <a:buNone/>
            </a:pPr>
            <a:endParaRPr lang="en-US" dirty="0" smtClean="0"/>
          </a:p>
          <a:p>
            <a:pPr>
              <a:buNone/>
            </a:pPr>
            <a:r>
              <a:rPr lang="en-US" dirty="0" smtClean="0"/>
              <a:t>Cell + Monitoring</a:t>
            </a:r>
          </a:p>
          <a:p>
            <a:endParaRPr lang="en-US" dirty="0" smtClean="0"/>
          </a:p>
        </p:txBody>
      </p:sp>
      <p:sp>
        <p:nvSpPr>
          <p:cNvPr id="6" name="Text Placeholder 5"/>
          <p:cNvSpPr>
            <a:spLocks noGrp="1"/>
          </p:cNvSpPr>
          <p:nvPr>
            <p:ph type="body" sz="quarter" idx="3"/>
          </p:nvPr>
        </p:nvSpPr>
        <p:spPr>
          <a:xfrm>
            <a:off x="4645025" y="2286000"/>
            <a:ext cx="4041775" cy="639762"/>
          </a:xfrm>
        </p:spPr>
        <p:txBody>
          <a:bodyPr/>
          <a:lstStyle/>
          <a:p>
            <a:pPr algn="ctr"/>
            <a:r>
              <a:rPr lang="en-US" u="sng" dirty="0" smtClean="0"/>
              <a:t>Uncontrolled</a:t>
            </a:r>
            <a:endParaRPr lang="en-US" u="sng" dirty="0"/>
          </a:p>
        </p:txBody>
      </p:sp>
      <p:sp>
        <p:nvSpPr>
          <p:cNvPr id="7" name="Content Placeholder 6"/>
          <p:cNvSpPr>
            <a:spLocks noGrp="1"/>
          </p:cNvSpPr>
          <p:nvPr>
            <p:ph sz="quarter" idx="4"/>
          </p:nvPr>
        </p:nvSpPr>
        <p:spPr>
          <a:xfrm>
            <a:off x="4645025" y="3001961"/>
            <a:ext cx="4041775" cy="3551239"/>
          </a:xfrm>
        </p:spPr>
        <p:txBody>
          <a:bodyPr>
            <a:normAutofit/>
          </a:bodyPr>
          <a:lstStyle/>
          <a:p>
            <a:r>
              <a:rPr lang="en-US" dirty="0" smtClean="0"/>
              <a:t>No fence or barriers</a:t>
            </a:r>
          </a:p>
          <a:p>
            <a:r>
              <a:rPr lang="en-US" dirty="0" smtClean="0"/>
              <a:t>Remote access points</a:t>
            </a:r>
          </a:p>
          <a:p>
            <a:r>
              <a:rPr lang="en-US" dirty="0" smtClean="0"/>
              <a:t>Temporary Stakeouts</a:t>
            </a:r>
          </a:p>
          <a:p>
            <a:pPr>
              <a:buNone/>
            </a:pPr>
            <a:endParaRPr lang="en-US" dirty="0" smtClean="0"/>
          </a:p>
          <a:p>
            <a:pPr>
              <a:buNone/>
            </a:pPr>
            <a:r>
              <a:rPr lang="en-US" dirty="0" smtClean="0"/>
              <a:t>Cell + Monitoring</a:t>
            </a:r>
          </a:p>
          <a:p>
            <a:endParaRPr lang="en-US" dirty="0" smtClean="0"/>
          </a:p>
          <a:p>
            <a:endParaRPr lang="en-US" dirty="0"/>
          </a:p>
        </p:txBody>
      </p:sp>
      <p:sp>
        <p:nvSpPr>
          <p:cNvPr id="4" name="Oval 3"/>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457200" y="1600201"/>
            <a:ext cx="8229600" cy="609599"/>
          </a:xfrm>
          <a:prstGeom prst="rect">
            <a:avLst/>
          </a:prstGeom>
        </p:spPr>
        <p:txBody>
          <a:bodyPr vert="horz" lIns="91440" tIns="45720" rIns="91440" bIns="45720" rtlCol="0" anchor="t" anchorCtr="0">
            <a:noAutofit/>
          </a:bodyPr>
          <a:lstStyle/>
          <a:p>
            <a:pPr marL="401638" marR="0" lvl="0" indent="-401638" algn="ctr" defTabSz="914400" rtl="0" eaLnBrk="1" fontAlgn="auto" latinLnBrk="0" hangingPunct="1">
              <a:lnSpc>
                <a:spcPct val="100000"/>
              </a:lnSpc>
              <a:spcBef>
                <a:spcPct val="20000"/>
              </a:spcBef>
              <a:spcAft>
                <a:spcPts val="0"/>
              </a:spcAft>
              <a:buClrTx/>
              <a:buSzTx/>
              <a:tabLst/>
              <a:defRPr/>
            </a:pPr>
            <a:r>
              <a:rPr lang="en-US" sz="3200" dirty="0" smtClean="0"/>
              <a:t>Increased </a:t>
            </a:r>
            <a:r>
              <a:rPr kumimoji="0" lang="en-US" sz="3200" i="0" u="none" strike="noStrike" kern="1200" cap="none" spc="0" normalizeH="0" noProof="0" dirty="0" smtClean="0">
                <a:ln>
                  <a:noFill/>
                </a:ln>
                <a:solidFill>
                  <a:schemeClr val="tx1"/>
                </a:solidFill>
                <a:effectLst/>
                <a:uLnTx/>
                <a:uFillTx/>
                <a:latin typeface="+mn-lt"/>
                <a:ea typeface="+mn-ea"/>
                <a:cs typeface="+mn-cs"/>
              </a:rPr>
              <a:t>Monitoring and Cell Charge Costs</a:t>
            </a:r>
            <a:endParaRPr kumimoji="0" lang="en-US" sz="2000" i="0" u="none" strike="noStrike" kern="1200" cap="none" spc="0" normalizeH="0" baseline="0" noProof="0" dirty="0">
              <a:ln>
                <a:noFill/>
              </a:ln>
              <a:solidFill>
                <a:schemeClr val="tx1"/>
              </a:solidFill>
              <a:effectLst/>
              <a:uLnTx/>
              <a:uFillTx/>
              <a:latin typeface="+mn-lt"/>
              <a:ea typeface="+mn-ea"/>
              <a:cs typeface="+mn-cs"/>
            </a:endParaRPr>
          </a:p>
        </p:txBody>
      </p:sp>
      <p:sp>
        <p:nvSpPr>
          <p:cNvPr id="9" name="Oval 8"/>
          <p:cNvSpPr/>
          <p:nvPr/>
        </p:nvSpPr>
        <p:spPr>
          <a:xfrm>
            <a:off x="614596" y="2334700"/>
            <a:ext cx="3792511"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89380" y="2322210"/>
            <a:ext cx="3947408"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Application Products</a:t>
            </a:r>
            <a:endParaRPr lang="en-US" dirty="0"/>
          </a:p>
        </p:txBody>
      </p:sp>
      <p:sp>
        <p:nvSpPr>
          <p:cNvPr id="28" name="Oval 27">
            <a:hlinkClick r:id="rId2"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7" descr="C:\Users\Sales - 4\Pictures\RSI\Product Shots\Outdoor Cam\Outdoor Camera R 100K.jpg"/>
          <p:cNvPicPr>
            <a:picLocks noChangeAspect="1" noChangeArrowheads="1"/>
          </p:cNvPicPr>
          <p:nvPr/>
        </p:nvPicPr>
        <p:blipFill>
          <a:blip r:embed="rId3" cstate="email"/>
          <a:srcRect/>
          <a:stretch>
            <a:fillRect/>
          </a:stretch>
        </p:blipFill>
        <p:spPr bwMode="auto">
          <a:xfrm flipH="1">
            <a:off x="1495512" y="4440450"/>
            <a:ext cx="649685" cy="674235"/>
          </a:xfrm>
          <a:prstGeom prst="rect">
            <a:avLst/>
          </a:prstGeom>
          <a:noFill/>
          <a:ln w="9525">
            <a:noFill/>
            <a:miter lim="800000"/>
            <a:headEnd/>
            <a:tailEnd/>
          </a:ln>
        </p:spPr>
      </p:pic>
      <p:pic>
        <p:nvPicPr>
          <p:cNvPr id="13" name="Picture 23"/>
          <p:cNvPicPr>
            <a:picLocks noChangeAspect="1" noChangeArrowheads="1"/>
          </p:cNvPicPr>
          <p:nvPr/>
        </p:nvPicPr>
        <p:blipFill>
          <a:blip r:embed="rId4" cstate="email"/>
          <a:srcRect/>
          <a:stretch>
            <a:fillRect/>
          </a:stretch>
        </p:blipFill>
        <p:spPr bwMode="auto">
          <a:xfrm>
            <a:off x="3657600" y="1524000"/>
            <a:ext cx="1697007" cy="4453607"/>
          </a:xfrm>
          <a:prstGeom prst="rect">
            <a:avLst/>
          </a:prstGeom>
          <a:noFill/>
          <a:ln w="9525">
            <a:noFill/>
            <a:miter lim="800000"/>
            <a:headEnd/>
            <a:tailEnd/>
          </a:ln>
          <a:effectLst/>
        </p:spPr>
      </p:pic>
      <p:pic>
        <p:nvPicPr>
          <p:cNvPr id="17" name="Picture 7" descr="C:\Users\Sales - 4\Pictures\RSI\Product Shots\Outdoor Cam\Outdoor Camera R 100K.jpg"/>
          <p:cNvPicPr>
            <a:picLocks noChangeAspect="1" noChangeArrowheads="1"/>
          </p:cNvPicPr>
          <p:nvPr/>
        </p:nvPicPr>
        <p:blipFill>
          <a:blip r:embed="rId5" cstate="email"/>
          <a:srcRect/>
          <a:stretch>
            <a:fillRect/>
          </a:stretch>
        </p:blipFill>
        <p:spPr bwMode="auto">
          <a:xfrm>
            <a:off x="1885420" y="5359248"/>
            <a:ext cx="618501" cy="641872"/>
          </a:xfrm>
          <a:prstGeom prst="rect">
            <a:avLst/>
          </a:prstGeom>
          <a:noFill/>
          <a:ln w="9525">
            <a:noFill/>
            <a:miter lim="800000"/>
            <a:headEnd/>
            <a:tailEnd/>
          </a:ln>
        </p:spPr>
      </p:pic>
      <p:pic>
        <p:nvPicPr>
          <p:cNvPr id="18" name="Picture 7" descr="C:\Users\Sales - 4\Pictures\RSI\Product Shots\Outdoor Cam\Outdoor Camera R 100K.jpg"/>
          <p:cNvPicPr>
            <a:picLocks noChangeAspect="1" noChangeArrowheads="1"/>
          </p:cNvPicPr>
          <p:nvPr/>
        </p:nvPicPr>
        <p:blipFill>
          <a:blip r:embed="rId5" cstate="email"/>
          <a:srcRect/>
          <a:stretch>
            <a:fillRect/>
          </a:stretch>
        </p:blipFill>
        <p:spPr bwMode="auto">
          <a:xfrm>
            <a:off x="2670748" y="4700945"/>
            <a:ext cx="618501" cy="641872"/>
          </a:xfrm>
          <a:prstGeom prst="rect">
            <a:avLst/>
          </a:prstGeom>
          <a:noFill/>
          <a:ln w="9525">
            <a:noFill/>
            <a:miter lim="800000"/>
            <a:headEnd/>
            <a:tailEnd/>
          </a:ln>
        </p:spPr>
      </p:pic>
      <p:grpSp>
        <p:nvGrpSpPr>
          <p:cNvPr id="27" name="Group 26"/>
          <p:cNvGrpSpPr/>
          <p:nvPr/>
        </p:nvGrpSpPr>
        <p:grpSpPr>
          <a:xfrm>
            <a:off x="439814" y="1370483"/>
            <a:ext cx="3217784" cy="3086530"/>
            <a:chOff x="579620" y="808799"/>
            <a:chExt cx="3217784" cy="3086530"/>
          </a:xfrm>
        </p:grpSpPr>
        <p:grpSp>
          <p:nvGrpSpPr>
            <p:cNvPr id="20" name="Group 11"/>
            <p:cNvGrpSpPr/>
            <p:nvPr/>
          </p:nvGrpSpPr>
          <p:grpSpPr>
            <a:xfrm>
              <a:off x="579620" y="1600200"/>
              <a:ext cx="3217784" cy="2295129"/>
              <a:chOff x="6001635" y="2368550"/>
              <a:chExt cx="3142365" cy="2456944"/>
            </a:xfrm>
          </p:grpSpPr>
          <p:pic>
            <p:nvPicPr>
              <p:cNvPr id="21" name="Picture 2" descr="Outdoor Camera 2M"/>
              <p:cNvPicPr>
                <a:picLocks noChangeAspect="1" noChangeArrowheads="1"/>
              </p:cNvPicPr>
              <p:nvPr/>
            </p:nvPicPr>
            <p:blipFill>
              <a:blip r:embed="rId6" cstate="email"/>
              <a:srcRect/>
              <a:stretch>
                <a:fillRect/>
              </a:stretch>
            </p:blipFill>
            <p:spPr bwMode="auto">
              <a:xfrm>
                <a:off x="6858000" y="2368550"/>
                <a:ext cx="2286000" cy="2371725"/>
              </a:xfrm>
              <a:prstGeom prst="rect">
                <a:avLst/>
              </a:prstGeom>
              <a:noFill/>
              <a:ln w="9525">
                <a:noFill/>
                <a:miter lim="800000"/>
                <a:headEnd/>
                <a:tailEnd/>
              </a:ln>
            </p:spPr>
          </p:pic>
          <p:sp>
            <p:nvSpPr>
              <p:cNvPr id="22" name="TextBox 21"/>
              <p:cNvSpPr txBox="1"/>
              <p:nvPr/>
            </p:nvSpPr>
            <p:spPr>
              <a:xfrm>
                <a:off x="6001635" y="2534029"/>
                <a:ext cx="1199786" cy="1284956"/>
              </a:xfrm>
              <a:prstGeom prst="rect">
                <a:avLst/>
              </a:prstGeom>
              <a:noFill/>
            </p:spPr>
            <p:txBody>
              <a:bodyPr wrap="square">
                <a:spAutoFit/>
              </a:bodyPr>
              <a:lstStyle/>
              <a:p>
                <a:pPr fontAlgn="auto">
                  <a:spcBef>
                    <a:spcPts val="0"/>
                  </a:spcBef>
                  <a:spcAft>
                    <a:spcPts val="0"/>
                  </a:spcAft>
                  <a:defRPr/>
                </a:pPr>
                <a:r>
                  <a:rPr lang="en-US" sz="2400" dirty="0" smtClean="0">
                    <a:latin typeface="+mn-lt"/>
                    <a:cs typeface="Aharoni" pitchFamily="2" charset="-79"/>
                  </a:rPr>
                  <a:t>PIR </a:t>
                </a:r>
              </a:p>
              <a:p>
                <a:pPr fontAlgn="auto">
                  <a:spcBef>
                    <a:spcPts val="0"/>
                  </a:spcBef>
                  <a:spcAft>
                    <a:spcPts val="0"/>
                  </a:spcAft>
                  <a:defRPr/>
                </a:pPr>
                <a:r>
                  <a:rPr lang="en-US" sz="2400" dirty="0" smtClean="0">
                    <a:latin typeface="+mn-lt"/>
                    <a:cs typeface="Aharoni" pitchFamily="2" charset="-79"/>
                  </a:rPr>
                  <a:t>Motion</a:t>
                </a:r>
              </a:p>
              <a:p>
                <a:pPr fontAlgn="auto">
                  <a:spcBef>
                    <a:spcPts val="0"/>
                  </a:spcBef>
                  <a:spcAft>
                    <a:spcPts val="0"/>
                  </a:spcAft>
                  <a:defRPr/>
                </a:pPr>
                <a:r>
                  <a:rPr lang="en-US" sz="2400" dirty="0" smtClean="0">
                    <a:latin typeface="+mn-lt"/>
                    <a:cs typeface="Aharoni" pitchFamily="2" charset="-79"/>
                  </a:rPr>
                  <a:t>Sensor </a:t>
                </a:r>
                <a:endParaRPr lang="en-US" sz="2400" dirty="0">
                  <a:latin typeface="+mn-lt"/>
                  <a:cs typeface="Aharoni" pitchFamily="2" charset="-79"/>
                </a:endParaRPr>
              </a:p>
            </p:txBody>
          </p:sp>
          <p:sp>
            <p:nvSpPr>
              <p:cNvPr id="23" name="TextBox 22"/>
              <p:cNvSpPr txBox="1"/>
              <p:nvPr/>
            </p:nvSpPr>
            <p:spPr>
              <a:xfrm>
                <a:off x="6121755" y="3935909"/>
                <a:ext cx="1266826" cy="889585"/>
              </a:xfrm>
              <a:prstGeom prst="rect">
                <a:avLst/>
              </a:prstGeom>
              <a:noFill/>
            </p:spPr>
            <p:txBody>
              <a:bodyPr>
                <a:spAutoFit/>
              </a:bodyPr>
              <a:lstStyle/>
              <a:p>
                <a:pPr fontAlgn="auto">
                  <a:spcBef>
                    <a:spcPts val="0"/>
                  </a:spcBef>
                  <a:spcAft>
                    <a:spcPts val="0"/>
                  </a:spcAft>
                  <a:defRPr/>
                </a:pPr>
                <a:r>
                  <a:rPr lang="en-US" sz="2400" dirty="0">
                    <a:latin typeface="+mn-lt"/>
                    <a:cs typeface="Aharoni" pitchFamily="2" charset="-79"/>
                  </a:rPr>
                  <a:t>Video Camera</a:t>
                </a:r>
              </a:p>
            </p:txBody>
          </p:sp>
          <p:sp>
            <p:nvSpPr>
              <p:cNvPr id="24" name="Line 6"/>
              <p:cNvSpPr>
                <a:spLocks noChangeShapeType="1"/>
              </p:cNvSpPr>
              <p:nvPr/>
            </p:nvSpPr>
            <p:spPr bwMode="auto">
              <a:xfrm>
                <a:off x="7064851" y="3230537"/>
                <a:ext cx="945673" cy="169889"/>
              </a:xfrm>
              <a:prstGeom prst="line">
                <a:avLst/>
              </a:prstGeom>
              <a:noFill/>
              <a:ln w="28575">
                <a:solidFill>
                  <a:srgbClr val="CC0000"/>
                </a:solidFill>
                <a:round/>
                <a:headEnd/>
                <a:tailEnd type="triangle" w="med" len="med"/>
              </a:ln>
            </p:spPr>
            <p:txBody>
              <a:bodyPr/>
              <a:lstStyle/>
              <a:p>
                <a:endParaRPr lang="en-US"/>
              </a:p>
            </p:txBody>
          </p:sp>
          <p:sp>
            <p:nvSpPr>
              <p:cNvPr id="25" name="Line 6"/>
              <p:cNvSpPr>
                <a:spLocks noChangeShapeType="1"/>
              </p:cNvSpPr>
              <p:nvPr/>
            </p:nvSpPr>
            <p:spPr bwMode="auto">
              <a:xfrm flipV="1">
                <a:off x="6963767" y="4081461"/>
                <a:ext cx="1062635" cy="256922"/>
              </a:xfrm>
              <a:prstGeom prst="line">
                <a:avLst/>
              </a:prstGeom>
              <a:noFill/>
              <a:ln w="28575">
                <a:solidFill>
                  <a:srgbClr val="CC0000"/>
                </a:solidFill>
                <a:round/>
                <a:headEnd/>
                <a:tailEnd type="triangle" w="med" len="med"/>
              </a:ln>
            </p:spPr>
            <p:txBody>
              <a:bodyPr/>
              <a:lstStyle/>
              <a:p>
                <a:endParaRPr lang="en-US"/>
              </a:p>
            </p:txBody>
          </p:sp>
        </p:grpSp>
        <p:sp>
          <p:nvSpPr>
            <p:cNvPr id="26" name="TextBox 25"/>
            <p:cNvSpPr txBox="1"/>
            <p:nvPr/>
          </p:nvSpPr>
          <p:spPr>
            <a:xfrm>
              <a:off x="1077956" y="808799"/>
              <a:ext cx="2652906" cy="1077218"/>
            </a:xfrm>
            <a:prstGeom prst="rect">
              <a:avLst/>
            </a:prstGeom>
            <a:noFill/>
          </p:spPr>
          <p:txBody>
            <a:bodyPr wrap="none" rtlCol="0">
              <a:spAutoFit/>
            </a:bodyPr>
            <a:lstStyle/>
            <a:p>
              <a:pPr algn="ctr"/>
              <a:r>
                <a:rPr lang="en-US" sz="3200" b="1" dirty="0" smtClean="0"/>
                <a:t>Outdoor </a:t>
              </a:r>
            </a:p>
            <a:p>
              <a:pPr algn="ctr"/>
              <a:r>
                <a:rPr lang="en-US" sz="3200" b="1" dirty="0" smtClean="0"/>
                <a:t>MotionViewer</a:t>
              </a:r>
              <a:endParaRPr lang="en-US" sz="3200" b="1" dirty="0"/>
            </a:p>
          </p:txBody>
        </p:sp>
      </p:grpSp>
      <p:grpSp>
        <p:nvGrpSpPr>
          <p:cNvPr id="30" name="Group 29"/>
          <p:cNvGrpSpPr/>
          <p:nvPr/>
        </p:nvGrpSpPr>
        <p:grpSpPr>
          <a:xfrm>
            <a:off x="5867400" y="2555810"/>
            <a:ext cx="2403637" cy="1371600"/>
            <a:chOff x="6019800" y="4800600"/>
            <a:chExt cx="2403637" cy="1371600"/>
          </a:xfrm>
        </p:grpSpPr>
        <p:pic>
          <p:nvPicPr>
            <p:cNvPr id="12" name="Picture 10"/>
            <p:cNvPicPr>
              <a:picLocks noChangeAspect="1" noChangeArrowheads="1"/>
            </p:cNvPicPr>
            <p:nvPr/>
          </p:nvPicPr>
          <p:blipFill>
            <a:blip r:embed="rId7" cstate="email"/>
            <a:srcRect/>
            <a:stretch>
              <a:fillRect/>
            </a:stretch>
          </p:blipFill>
          <p:spPr bwMode="auto">
            <a:xfrm>
              <a:off x="6019800" y="4800600"/>
              <a:ext cx="2403637" cy="1371600"/>
            </a:xfrm>
            <a:prstGeom prst="rect">
              <a:avLst/>
            </a:prstGeom>
            <a:noFill/>
            <a:ln w="9525">
              <a:noFill/>
              <a:miter lim="800000"/>
              <a:headEnd/>
              <a:tailEnd/>
            </a:ln>
          </p:spPr>
        </p:pic>
        <p:sp>
          <p:nvSpPr>
            <p:cNvPr id="29" name="TextBox 28"/>
            <p:cNvSpPr txBox="1"/>
            <p:nvPr/>
          </p:nvSpPr>
          <p:spPr>
            <a:xfrm>
              <a:off x="6096000" y="4876800"/>
              <a:ext cx="2253309" cy="1077218"/>
            </a:xfrm>
            <a:prstGeom prst="rect">
              <a:avLst/>
            </a:prstGeom>
            <a:noFill/>
          </p:spPr>
          <p:txBody>
            <a:bodyPr wrap="none" rtlCol="0">
              <a:spAutoFit/>
            </a:bodyPr>
            <a:lstStyle/>
            <a:p>
              <a:r>
                <a:rPr lang="en-US" sz="3200" b="1" dirty="0" smtClean="0"/>
                <a:t>V6000 GPRS</a:t>
              </a:r>
            </a:p>
            <a:p>
              <a:r>
                <a:rPr lang="en-US" sz="3200" b="1" dirty="0" smtClean="0"/>
                <a:t>Panel</a:t>
              </a:r>
              <a:endParaRPr lang="en-US" sz="3200" b="1" dirty="0"/>
            </a:p>
          </p:txBody>
        </p:sp>
      </p:grpSp>
      <p:sp>
        <p:nvSpPr>
          <p:cNvPr id="31" name="TextBox 30"/>
          <p:cNvSpPr txBox="1"/>
          <p:nvPr/>
        </p:nvSpPr>
        <p:spPr>
          <a:xfrm>
            <a:off x="6059385" y="3932358"/>
            <a:ext cx="2379241" cy="830997"/>
          </a:xfrm>
          <a:prstGeom prst="rect">
            <a:avLst/>
          </a:prstGeom>
          <a:noFill/>
        </p:spPr>
        <p:txBody>
          <a:bodyPr wrap="none" rtlCol="0">
            <a:spAutoFit/>
          </a:bodyPr>
          <a:lstStyle/>
          <a:p>
            <a:pPr marL="225425" indent="-225425">
              <a:buFont typeface="Arial" pitchFamily="34" charset="0"/>
              <a:buChar char="•"/>
            </a:pPr>
            <a:r>
              <a:rPr lang="en-US" sz="2400" dirty="0" smtClean="0"/>
              <a:t>Standard</a:t>
            </a:r>
            <a:endParaRPr lang="en-US" sz="2400" dirty="0" smtClean="0">
              <a:solidFill>
                <a:srgbClr val="00B050"/>
              </a:solidFill>
            </a:endParaRPr>
          </a:p>
          <a:p>
            <a:pPr marL="225425" indent="-225425">
              <a:buFont typeface="Arial" pitchFamily="34" charset="0"/>
              <a:buChar char="•"/>
            </a:pPr>
            <a:r>
              <a:rPr lang="en-US" sz="2400" dirty="0" smtClean="0"/>
              <a:t>Extended Temp</a:t>
            </a:r>
            <a:endParaRPr lang="en-US" sz="2400" dirty="0">
              <a:solidFill>
                <a:srgbClr val="00B050"/>
              </a:solidFill>
            </a:endParaRPr>
          </a:p>
        </p:txBody>
      </p:sp>
      <p:pic>
        <p:nvPicPr>
          <p:cNvPr id="33" name="Picture 7" descr="C:\Users\Sales - 4\Pictures\RSI\Product Shots\Outdoor Cam\Outdoor Camera R 100K.jpg"/>
          <p:cNvPicPr>
            <a:picLocks noChangeAspect="1" noChangeArrowheads="1"/>
          </p:cNvPicPr>
          <p:nvPr/>
        </p:nvPicPr>
        <p:blipFill>
          <a:blip r:embed="rId5" cstate="email"/>
          <a:srcRect/>
          <a:stretch>
            <a:fillRect/>
          </a:stretch>
        </p:blipFill>
        <p:spPr bwMode="auto">
          <a:xfrm>
            <a:off x="2763185" y="5962618"/>
            <a:ext cx="618501" cy="641872"/>
          </a:xfrm>
          <a:prstGeom prst="rect">
            <a:avLst/>
          </a:prstGeom>
          <a:noFill/>
          <a:ln w="9525">
            <a:noFill/>
            <a:miter lim="800000"/>
            <a:headEnd/>
            <a:tailEnd/>
          </a:ln>
        </p:spPr>
      </p:pic>
      <p:pic>
        <p:nvPicPr>
          <p:cNvPr id="34" name="Picture 7" descr="C:\Users\Sales - 4\Pictures\RSI\Product Shots\Outdoor Cam\Outdoor Camera R 100K.jpg"/>
          <p:cNvPicPr>
            <a:picLocks noChangeAspect="1" noChangeArrowheads="1"/>
          </p:cNvPicPr>
          <p:nvPr/>
        </p:nvPicPr>
        <p:blipFill>
          <a:blip r:embed="rId3" cstate="email"/>
          <a:srcRect/>
          <a:stretch>
            <a:fillRect/>
          </a:stretch>
        </p:blipFill>
        <p:spPr bwMode="auto">
          <a:xfrm flipH="1">
            <a:off x="707035" y="5791479"/>
            <a:ext cx="649685" cy="674235"/>
          </a:xfrm>
          <a:prstGeom prst="rect">
            <a:avLst/>
          </a:prstGeom>
          <a:noFill/>
          <a:ln w="9525">
            <a:noFill/>
            <a:miter lim="800000"/>
            <a:headEnd/>
            <a:tailEnd/>
          </a:ln>
        </p:spPr>
      </p:pic>
      <p:pic>
        <p:nvPicPr>
          <p:cNvPr id="35" name="Picture 7" descr="C:\Users\Sales - 4\Pictures\RSI\Product Shots\Outdoor Cam\Outdoor Camera R 100K.jpg"/>
          <p:cNvPicPr>
            <a:picLocks noChangeAspect="1" noChangeArrowheads="1"/>
          </p:cNvPicPr>
          <p:nvPr/>
        </p:nvPicPr>
        <p:blipFill>
          <a:blip r:embed="rId3" cstate="email"/>
          <a:srcRect/>
          <a:stretch>
            <a:fillRect/>
          </a:stretch>
        </p:blipFill>
        <p:spPr bwMode="auto">
          <a:xfrm flipH="1">
            <a:off x="719107" y="4918740"/>
            <a:ext cx="649685" cy="6742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Peripherals/Accessories</a:t>
            </a:r>
            <a:endParaRPr lang="en-US" dirty="0"/>
          </a:p>
        </p:txBody>
      </p:sp>
      <p:pic>
        <p:nvPicPr>
          <p:cNvPr id="1026" name="Picture 2" descr="C:\Users\kjentoft\Pictures\RSI\Product Shots\Outdoor Cam\vdfd MotionViewers 3x3.jpg"/>
          <p:cNvPicPr>
            <a:picLocks noChangeAspect="1" noChangeArrowheads="1"/>
          </p:cNvPicPr>
          <p:nvPr/>
        </p:nvPicPr>
        <p:blipFill>
          <a:blip r:embed="rId2" cstate="email"/>
          <a:srcRect/>
          <a:stretch>
            <a:fillRect/>
          </a:stretch>
        </p:blipFill>
        <p:spPr bwMode="auto">
          <a:xfrm>
            <a:off x="381000" y="1447800"/>
            <a:ext cx="2302575" cy="2389187"/>
          </a:xfrm>
          <a:prstGeom prst="rect">
            <a:avLst/>
          </a:prstGeom>
          <a:noFill/>
        </p:spPr>
      </p:pic>
      <p:pic>
        <p:nvPicPr>
          <p:cNvPr id="1027" name="Picture 3" descr="C:\Users\kjentoft\Pictures\RSI\Product Shots\Card Reader\Card Reader1.jpg"/>
          <p:cNvPicPr>
            <a:picLocks noChangeAspect="1" noChangeArrowheads="1"/>
          </p:cNvPicPr>
          <p:nvPr/>
        </p:nvPicPr>
        <p:blipFill>
          <a:blip r:embed="rId3" cstate="email"/>
          <a:srcRect/>
          <a:stretch>
            <a:fillRect/>
          </a:stretch>
        </p:blipFill>
        <p:spPr bwMode="auto">
          <a:xfrm>
            <a:off x="6477000" y="1905000"/>
            <a:ext cx="1981200" cy="1752600"/>
          </a:xfrm>
          <a:prstGeom prst="rect">
            <a:avLst/>
          </a:prstGeom>
          <a:noFill/>
        </p:spPr>
      </p:pic>
      <p:pic>
        <p:nvPicPr>
          <p:cNvPr id="1028" name="Picture 4" descr="C:\Users\kjentoft\Pictures\RSI\Product Shots\General Product\C97T1151_keypad.jpg"/>
          <p:cNvPicPr>
            <a:picLocks noChangeAspect="1" noChangeArrowheads="1"/>
          </p:cNvPicPr>
          <p:nvPr/>
        </p:nvPicPr>
        <p:blipFill>
          <a:blip r:embed="rId4" cstate="email"/>
          <a:srcRect/>
          <a:stretch>
            <a:fillRect/>
          </a:stretch>
        </p:blipFill>
        <p:spPr bwMode="auto">
          <a:xfrm>
            <a:off x="7315200" y="4114800"/>
            <a:ext cx="1187450" cy="1981032"/>
          </a:xfrm>
          <a:prstGeom prst="rect">
            <a:avLst/>
          </a:prstGeom>
          <a:noFill/>
        </p:spPr>
      </p:pic>
      <p:pic>
        <p:nvPicPr>
          <p:cNvPr id="1029" name="Picture 5" descr="C:\Users\kjentoft\Pictures\RSI\Product Shots\General Product\C97T1188_RSI_keyfob_R .jpg"/>
          <p:cNvPicPr>
            <a:picLocks noChangeAspect="1" noChangeArrowheads="1"/>
          </p:cNvPicPr>
          <p:nvPr/>
        </p:nvPicPr>
        <p:blipFill>
          <a:blip r:embed="rId5" cstate="email"/>
          <a:srcRect/>
          <a:stretch>
            <a:fillRect/>
          </a:stretch>
        </p:blipFill>
        <p:spPr bwMode="auto">
          <a:xfrm>
            <a:off x="6400800" y="3886200"/>
            <a:ext cx="838200" cy="1295135"/>
          </a:xfrm>
          <a:prstGeom prst="rect">
            <a:avLst/>
          </a:prstGeom>
          <a:noFill/>
        </p:spPr>
      </p:pic>
      <p:pic>
        <p:nvPicPr>
          <p:cNvPr id="1032" name="Picture 8"/>
          <p:cNvPicPr>
            <a:picLocks noChangeAspect="1" noChangeArrowheads="1"/>
          </p:cNvPicPr>
          <p:nvPr/>
        </p:nvPicPr>
        <p:blipFill>
          <a:blip r:embed="rId6" cstate="email"/>
          <a:srcRect/>
          <a:stretch>
            <a:fillRect/>
          </a:stretch>
        </p:blipFill>
        <p:spPr bwMode="auto">
          <a:xfrm>
            <a:off x="1066800" y="4419600"/>
            <a:ext cx="2133600" cy="1587795"/>
          </a:xfrm>
          <a:prstGeom prst="rect">
            <a:avLst/>
          </a:prstGeom>
          <a:noFill/>
          <a:ln w="9525">
            <a:noFill/>
            <a:miter lim="800000"/>
            <a:headEnd/>
            <a:tailEnd/>
          </a:ln>
        </p:spPr>
      </p:pic>
      <p:pic>
        <p:nvPicPr>
          <p:cNvPr id="1035" name="Picture 11" descr="C:\Users\kjentoft\Pictures\RSI\Product Shots\General Product\Indoor Siren.jpg"/>
          <p:cNvPicPr>
            <a:picLocks noChangeAspect="1" noChangeArrowheads="1"/>
          </p:cNvPicPr>
          <p:nvPr/>
        </p:nvPicPr>
        <p:blipFill>
          <a:blip r:embed="rId7" cstate="email"/>
          <a:srcRect/>
          <a:stretch>
            <a:fillRect/>
          </a:stretch>
        </p:blipFill>
        <p:spPr bwMode="auto">
          <a:xfrm>
            <a:off x="3352800" y="4477288"/>
            <a:ext cx="1981200" cy="1466312"/>
          </a:xfrm>
          <a:prstGeom prst="rect">
            <a:avLst/>
          </a:prstGeom>
          <a:noFill/>
        </p:spPr>
      </p:pic>
      <p:pic>
        <p:nvPicPr>
          <p:cNvPr id="16" name="Picture 15" descr="Contact.jpg"/>
          <p:cNvPicPr>
            <a:picLocks noChangeAspect="1"/>
          </p:cNvPicPr>
          <p:nvPr/>
        </p:nvPicPr>
        <p:blipFill>
          <a:blip r:embed="rId8" cstate="email"/>
          <a:stretch>
            <a:fillRect/>
          </a:stretch>
        </p:blipFill>
        <p:spPr>
          <a:xfrm>
            <a:off x="4953000" y="2133600"/>
            <a:ext cx="613533" cy="921588"/>
          </a:xfrm>
          <a:prstGeom prst="rect">
            <a:avLst/>
          </a:prstGeom>
        </p:spPr>
      </p:pic>
      <p:sp>
        <p:nvSpPr>
          <p:cNvPr id="18" name="Oval 17"/>
          <p:cNvSpPr/>
          <p:nvPr/>
        </p:nvSpPr>
        <p:spPr>
          <a:xfrm>
            <a:off x="5943600" y="1524000"/>
            <a:ext cx="2971800" cy="518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1714500" y="2552700"/>
            <a:ext cx="2971800" cy="518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24200" y="1600200"/>
            <a:ext cx="28956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00200" y="5791200"/>
            <a:ext cx="1365758" cy="646331"/>
          </a:xfrm>
          <a:prstGeom prst="rect">
            <a:avLst/>
          </a:prstGeom>
          <a:noFill/>
        </p:spPr>
        <p:txBody>
          <a:bodyPr wrap="none" rtlCol="0">
            <a:spAutoFit/>
          </a:bodyPr>
          <a:lstStyle/>
          <a:p>
            <a:pPr algn="ctr"/>
            <a:r>
              <a:rPr lang="en-US" dirty="0" smtClean="0"/>
              <a:t>Exterior</a:t>
            </a:r>
          </a:p>
          <a:p>
            <a:pPr algn="ctr"/>
            <a:r>
              <a:rPr lang="en-US" dirty="0" smtClean="0"/>
              <a:t>Siren/Strobe</a:t>
            </a:r>
            <a:endParaRPr lang="en-US" dirty="0"/>
          </a:p>
        </p:txBody>
      </p:sp>
      <p:sp>
        <p:nvSpPr>
          <p:cNvPr id="22" name="TextBox 21"/>
          <p:cNvSpPr txBox="1"/>
          <p:nvPr/>
        </p:nvSpPr>
        <p:spPr>
          <a:xfrm>
            <a:off x="3445633" y="5791200"/>
            <a:ext cx="886974" cy="646331"/>
          </a:xfrm>
          <a:prstGeom prst="rect">
            <a:avLst/>
          </a:prstGeom>
          <a:noFill/>
        </p:spPr>
        <p:txBody>
          <a:bodyPr wrap="none" rtlCol="0">
            <a:spAutoFit/>
          </a:bodyPr>
          <a:lstStyle/>
          <a:p>
            <a:pPr algn="ctr"/>
            <a:r>
              <a:rPr lang="en-US" dirty="0" smtClean="0"/>
              <a:t>Interior</a:t>
            </a:r>
          </a:p>
          <a:p>
            <a:pPr algn="ctr"/>
            <a:r>
              <a:rPr lang="en-US" dirty="0" smtClean="0"/>
              <a:t>Siren</a:t>
            </a:r>
            <a:endParaRPr lang="en-US" dirty="0"/>
          </a:p>
        </p:txBody>
      </p:sp>
      <p:sp>
        <p:nvSpPr>
          <p:cNvPr id="23" name="TextBox 22"/>
          <p:cNvSpPr txBox="1"/>
          <p:nvPr/>
        </p:nvSpPr>
        <p:spPr>
          <a:xfrm>
            <a:off x="7104169" y="3276600"/>
            <a:ext cx="1330622" cy="646331"/>
          </a:xfrm>
          <a:prstGeom prst="rect">
            <a:avLst/>
          </a:prstGeom>
          <a:noFill/>
        </p:spPr>
        <p:txBody>
          <a:bodyPr wrap="none" rtlCol="0">
            <a:spAutoFit/>
          </a:bodyPr>
          <a:lstStyle/>
          <a:p>
            <a:pPr algn="ctr"/>
            <a:r>
              <a:rPr lang="en-US" dirty="0" smtClean="0"/>
              <a:t>Exterior</a:t>
            </a:r>
          </a:p>
          <a:p>
            <a:pPr algn="ctr"/>
            <a:r>
              <a:rPr lang="en-US" dirty="0" smtClean="0"/>
              <a:t>Prox Arming</a:t>
            </a:r>
            <a:endParaRPr lang="en-US" dirty="0"/>
          </a:p>
        </p:txBody>
      </p:sp>
      <p:sp>
        <p:nvSpPr>
          <p:cNvPr id="24" name="TextBox 23"/>
          <p:cNvSpPr txBox="1"/>
          <p:nvPr/>
        </p:nvSpPr>
        <p:spPr>
          <a:xfrm>
            <a:off x="7280276" y="6031468"/>
            <a:ext cx="873124" cy="369332"/>
          </a:xfrm>
          <a:prstGeom prst="rect">
            <a:avLst/>
          </a:prstGeom>
          <a:noFill/>
        </p:spPr>
        <p:txBody>
          <a:bodyPr wrap="none" rtlCol="0">
            <a:spAutoFit/>
          </a:bodyPr>
          <a:lstStyle/>
          <a:p>
            <a:pPr algn="ctr"/>
            <a:r>
              <a:rPr lang="en-US" dirty="0" smtClean="0"/>
              <a:t>Keypad</a:t>
            </a:r>
            <a:endParaRPr lang="en-US" dirty="0"/>
          </a:p>
        </p:txBody>
      </p:sp>
      <p:sp>
        <p:nvSpPr>
          <p:cNvPr id="25" name="TextBox 24"/>
          <p:cNvSpPr txBox="1"/>
          <p:nvPr/>
        </p:nvSpPr>
        <p:spPr>
          <a:xfrm>
            <a:off x="6244125" y="4876800"/>
            <a:ext cx="917110" cy="646331"/>
          </a:xfrm>
          <a:prstGeom prst="rect">
            <a:avLst/>
          </a:prstGeom>
          <a:noFill/>
        </p:spPr>
        <p:txBody>
          <a:bodyPr wrap="none" rtlCol="0">
            <a:spAutoFit/>
          </a:bodyPr>
          <a:lstStyle/>
          <a:p>
            <a:pPr algn="ctr"/>
            <a:r>
              <a:rPr lang="en-US" dirty="0" smtClean="0"/>
              <a:t>Remote</a:t>
            </a:r>
          </a:p>
          <a:p>
            <a:pPr algn="ctr"/>
            <a:r>
              <a:rPr lang="en-US" dirty="0" smtClean="0"/>
              <a:t>Arming</a:t>
            </a:r>
            <a:endParaRPr lang="en-US" dirty="0"/>
          </a:p>
        </p:txBody>
      </p:sp>
      <p:sp>
        <p:nvSpPr>
          <p:cNvPr id="26" name="TextBox 25"/>
          <p:cNvSpPr txBox="1"/>
          <p:nvPr/>
        </p:nvSpPr>
        <p:spPr>
          <a:xfrm>
            <a:off x="3733800" y="2983468"/>
            <a:ext cx="808811" cy="369332"/>
          </a:xfrm>
          <a:prstGeom prst="rect">
            <a:avLst/>
          </a:prstGeom>
          <a:noFill/>
        </p:spPr>
        <p:txBody>
          <a:bodyPr wrap="none" rtlCol="0">
            <a:spAutoFit/>
          </a:bodyPr>
          <a:lstStyle/>
          <a:p>
            <a:pPr algn="ctr"/>
            <a:r>
              <a:rPr lang="en-US" dirty="0" smtClean="0"/>
              <a:t>Smoke</a:t>
            </a:r>
            <a:endParaRPr lang="en-US" dirty="0"/>
          </a:p>
        </p:txBody>
      </p:sp>
      <p:sp>
        <p:nvSpPr>
          <p:cNvPr id="27" name="TextBox 26"/>
          <p:cNvSpPr txBox="1"/>
          <p:nvPr/>
        </p:nvSpPr>
        <p:spPr>
          <a:xfrm>
            <a:off x="4648200" y="2983468"/>
            <a:ext cx="909096" cy="369332"/>
          </a:xfrm>
          <a:prstGeom prst="rect">
            <a:avLst/>
          </a:prstGeom>
          <a:noFill/>
        </p:spPr>
        <p:txBody>
          <a:bodyPr wrap="none" rtlCol="0">
            <a:spAutoFit/>
          </a:bodyPr>
          <a:lstStyle/>
          <a:p>
            <a:pPr algn="ctr"/>
            <a:r>
              <a:rPr lang="en-US" dirty="0" smtClean="0"/>
              <a:t>Contact</a:t>
            </a:r>
            <a:endParaRPr lang="en-US" dirty="0"/>
          </a:p>
        </p:txBody>
      </p:sp>
      <p:sp>
        <p:nvSpPr>
          <p:cNvPr id="28" name="Oval 27"/>
          <p:cNvSpPr/>
          <p:nvPr/>
        </p:nvSpPr>
        <p:spPr>
          <a:xfrm>
            <a:off x="304800" y="533400"/>
            <a:ext cx="8229600" cy="685800"/>
          </a:xfrm>
          <a:prstGeom prst="ellipse">
            <a:avLst/>
          </a:prstGeom>
          <a:solidFill>
            <a:srgbClr val="00B0F0">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C:\Users\kjentoft\Desktop\smoke.jpg"/>
          <p:cNvPicPr>
            <a:picLocks noChangeAspect="1" noChangeArrowheads="1"/>
          </p:cNvPicPr>
          <p:nvPr/>
        </p:nvPicPr>
        <p:blipFill>
          <a:blip r:embed="rId9" cstate="email"/>
          <a:srcRect/>
          <a:stretch>
            <a:fillRect/>
          </a:stretch>
        </p:blipFill>
        <p:spPr bwMode="auto">
          <a:xfrm>
            <a:off x="3599078" y="1975104"/>
            <a:ext cx="1074522" cy="107289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 y="1229193"/>
            <a:ext cx="9144001" cy="1004502"/>
          </a:xfrm>
        </p:spPr>
        <p:txBody>
          <a:bodyPr>
            <a:normAutofit/>
          </a:bodyPr>
          <a:lstStyle/>
          <a:p>
            <a:pPr eaLnBrk="1" hangingPunct="1">
              <a:lnSpc>
                <a:spcPct val="90000"/>
              </a:lnSpc>
            </a:pPr>
            <a:r>
              <a:rPr lang="en-US" dirty="0" smtClean="0"/>
              <a:t>Outdoor Video Security System</a:t>
            </a:r>
          </a:p>
        </p:txBody>
      </p:sp>
      <p:sp>
        <p:nvSpPr>
          <p:cNvPr id="6149" name="Content Placeholder 12"/>
          <p:cNvSpPr>
            <a:spLocks noGrp="1"/>
          </p:cNvSpPr>
          <p:nvPr>
            <p:ph idx="1"/>
          </p:nvPr>
        </p:nvSpPr>
        <p:spPr>
          <a:xfrm>
            <a:off x="228600" y="2362200"/>
            <a:ext cx="3200400" cy="1752600"/>
          </a:xfrm>
        </p:spPr>
        <p:txBody>
          <a:bodyPr>
            <a:normAutofit fontScale="92500"/>
          </a:bodyPr>
          <a:lstStyle/>
          <a:p>
            <a:r>
              <a:rPr lang="en-US" dirty="0" smtClean="0"/>
              <a:t>Portable/Mobile</a:t>
            </a:r>
          </a:p>
          <a:p>
            <a:r>
              <a:rPr lang="en-US" dirty="0" smtClean="0"/>
              <a:t>900 MHz</a:t>
            </a:r>
          </a:p>
          <a:p>
            <a:r>
              <a:rPr lang="en-US" dirty="0" smtClean="0"/>
              <a:t>AES Encrypted</a:t>
            </a:r>
          </a:p>
        </p:txBody>
      </p:sp>
      <p:sp>
        <p:nvSpPr>
          <p:cNvPr id="7" name="Content Placeholder 12"/>
          <p:cNvSpPr txBox="1">
            <a:spLocks/>
          </p:cNvSpPr>
          <p:nvPr/>
        </p:nvSpPr>
        <p:spPr bwMode="auto">
          <a:xfrm>
            <a:off x="3505200" y="4343400"/>
            <a:ext cx="2895600" cy="1828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n-US" sz="3200" kern="0" dirty="0">
                <a:latin typeface="+mn-lt"/>
                <a:cs typeface="+mn-cs"/>
              </a:rPr>
              <a:t>Night </a:t>
            </a:r>
            <a:r>
              <a:rPr lang="en-US" sz="3200" kern="0" dirty="0" smtClean="0">
                <a:latin typeface="+mn-lt"/>
                <a:cs typeface="+mn-cs"/>
              </a:rPr>
              <a:t>Vision</a:t>
            </a:r>
          </a:p>
          <a:p>
            <a:pPr marL="342900" indent="-342900" eaLnBrk="0" hangingPunct="0">
              <a:spcBef>
                <a:spcPct val="20000"/>
              </a:spcBef>
              <a:buFontTx/>
              <a:buChar char="•"/>
              <a:defRPr/>
            </a:pPr>
            <a:r>
              <a:rPr lang="en-US" sz="3200" kern="0" dirty="0" smtClean="0"/>
              <a:t>All-Weather</a:t>
            </a:r>
            <a:endParaRPr lang="en-US" sz="3200" kern="0" dirty="0">
              <a:latin typeface="+mn-lt"/>
              <a:cs typeface="+mn-cs"/>
            </a:endParaRPr>
          </a:p>
          <a:p>
            <a:pPr marL="342900" indent="-342900" eaLnBrk="0" hangingPunct="0">
              <a:spcBef>
                <a:spcPct val="20000"/>
              </a:spcBef>
              <a:buFontTx/>
              <a:buChar char="•"/>
              <a:defRPr/>
            </a:pPr>
            <a:r>
              <a:rPr lang="en-US" sz="3200" kern="0" dirty="0" smtClean="0">
                <a:latin typeface="+mn-lt"/>
                <a:cs typeface="+mn-cs"/>
              </a:rPr>
              <a:t>4 Year </a:t>
            </a:r>
            <a:r>
              <a:rPr lang="en-US" sz="3200" kern="0" dirty="0" smtClean="0"/>
              <a:t>Battery</a:t>
            </a:r>
          </a:p>
          <a:p>
            <a:pPr marL="342900" indent="-342900" eaLnBrk="0" hangingPunct="0">
              <a:spcBef>
                <a:spcPct val="20000"/>
              </a:spcBef>
              <a:buFontTx/>
              <a:buChar char="•"/>
              <a:defRPr/>
            </a:pPr>
            <a:endParaRPr lang="en-US" sz="3200" kern="0" dirty="0" smtClean="0">
              <a:latin typeface="+mn-lt"/>
              <a:cs typeface="+mn-cs"/>
            </a:endParaRPr>
          </a:p>
        </p:txBody>
      </p:sp>
      <p:pic>
        <p:nvPicPr>
          <p:cNvPr id="6151" name="Picture 8" descr="C:\Users\Sales - 4\Desktop\Installation photos\Cat 2.JPG"/>
          <p:cNvPicPr>
            <a:picLocks noChangeAspect="1" noChangeArrowheads="1"/>
          </p:cNvPicPr>
          <p:nvPr/>
        </p:nvPicPr>
        <p:blipFill>
          <a:blip r:embed="rId3" cstate="email"/>
          <a:srcRect/>
          <a:stretch>
            <a:fillRect/>
          </a:stretch>
        </p:blipFill>
        <p:spPr bwMode="auto">
          <a:xfrm>
            <a:off x="228600" y="4219575"/>
            <a:ext cx="3111500" cy="2333625"/>
          </a:xfrm>
          <a:prstGeom prst="rect">
            <a:avLst/>
          </a:prstGeom>
          <a:noFill/>
          <a:ln w="9525">
            <a:noFill/>
            <a:miter lim="800000"/>
            <a:headEnd/>
            <a:tailEnd/>
          </a:ln>
        </p:spPr>
      </p:pic>
      <p:pic>
        <p:nvPicPr>
          <p:cNvPr id="8" name="Picture 2" descr="C:\Users\Sales - 4\Pictures\Target\Rooftop104.jpg"/>
          <p:cNvPicPr>
            <a:picLocks noChangeAspect="1" noChangeArrowheads="1"/>
          </p:cNvPicPr>
          <p:nvPr/>
        </p:nvPicPr>
        <p:blipFill>
          <a:blip r:embed="rId4" cstate="email"/>
          <a:srcRect/>
          <a:stretch>
            <a:fillRect/>
          </a:stretch>
        </p:blipFill>
        <p:spPr bwMode="auto">
          <a:xfrm>
            <a:off x="6400800" y="2286000"/>
            <a:ext cx="2428206" cy="4194175"/>
          </a:xfrm>
          <a:prstGeom prst="rect">
            <a:avLst/>
          </a:prstGeom>
          <a:noFill/>
          <a:ln w="9525">
            <a:noFill/>
            <a:miter lim="800000"/>
            <a:headEnd/>
            <a:tailEnd/>
          </a:ln>
        </p:spPr>
      </p:pic>
      <p:sp>
        <p:nvSpPr>
          <p:cNvPr id="9" name="TextBox 8"/>
          <p:cNvSpPr txBox="1"/>
          <p:nvPr/>
        </p:nvSpPr>
        <p:spPr>
          <a:xfrm>
            <a:off x="6400799" y="2288272"/>
            <a:ext cx="1651379" cy="646331"/>
          </a:xfrm>
          <a:prstGeom prst="rect">
            <a:avLst/>
          </a:prstGeom>
          <a:noFill/>
        </p:spPr>
        <p:txBody>
          <a:bodyPr wrap="square" rtlCol="0">
            <a:spAutoFit/>
          </a:bodyPr>
          <a:lstStyle/>
          <a:p>
            <a:r>
              <a:rPr lang="en-US" sz="3600" b="1" dirty="0" smtClean="0">
                <a:solidFill>
                  <a:schemeClr val="bg1"/>
                </a:solidFill>
              </a:rPr>
              <a:t>-20° F</a:t>
            </a:r>
            <a:endParaRPr lang="en-US" sz="3600" b="1" dirty="0">
              <a:solidFill>
                <a:schemeClr val="bg1"/>
              </a:solidFill>
            </a:endParaRPr>
          </a:p>
        </p:txBody>
      </p:sp>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50 - Cat.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469575" y="2278577"/>
            <a:ext cx="2768930" cy="2076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83"/>
            <a:ext cx="7881582" cy="1265237"/>
          </a:xfrm>
        </p:spPr>
        <p:txBody>
          <a:bodyPr/>
          <a:lstStyle/>
          <a:p>
            <a:r>
              <a:rPr lang="en-US" dirty="0" smtClean="0"/>
              <a:t>$30K savings every 2 weeks</a:t>
            </a:r>
            <a:endParaRPr lang="en-US" dirty="0"/>
          </a:p>
        </p:txBody>
      </p:sp>
      <p:pic>
        <p:nvPicPr>
          <p:cNvPr id="2050" name="Picture 2" descr="C:\Users\kjentoft\Pictures\RSI\Installation photos\Installation Photos\Commercial Installation photos\Bucket-Cam Staging.jpg"/>
          <p:cNvPicPr>
            <a:picLocks noChangeAspect="1" noChangeArrowheads="1"/>
          </p:cNvPicPr>
          <p:nvPr/>
        </p:nvPicPr>
        <p:blipFill>
          <a:blip r:embed="rId2" cstate="email"/>
          <a:srcRect/>
          <a:stretch>
            <a:fillRect/>
          </a:stretch>
        </p:blipFill>
        <p:spPr bwMode="auto">
          <a:xfrm>
            <a:off x="122832" y="1910688"/>
            <a:ext cx="8884693" cy="4831308"/>
          </a:xfrm>
          <a:prstGeom prst="rect">
            <a:avLst/>
          </a:prstGeom>
          <a:noFill/>
        </p:spPr>
      </p:pic>
      <p:grpSp>
        <p:nvGrpSpPr>
          <p:cNvPr id="5" name="Group 4"/>
          <p:cNvGrpSpPr/>
          <p:nvPr/>
        </p:nvGrpSpPr>
        <p:grpSpPr>
          <a:xfrm>
            <a:off x="6460756" y="-164891"/>
            <a:ext cx="2540833" cy="1394085"/>
            <a:chOff x="457200" y="274638"/>
            <a:chExt cx="8229600" cy="1143000"/>
          </a:xfrm>
        </p:grpSpPr>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Oval 6">
              <a:hlinkClick r:id="rId3"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55343" y="4476460"/>
            <a:ext cx="1678675" cy="1200329"/>
          </a:xfrm>
          <a:prstGeom prst="rect">
            <a:avLst/>
          </a:prstGeom>
          <a:noFill/>
        </p:spPr>
        <p:txBody>
          <a:bodyPr wrap="square" rtlCol="0">
            <a:spAutoFit/>
          </a:bodyPr>
          <a:lstStyle/>
          <a:p>
            <a:r>
              <a:rPr lang="en-US" b="1" dirty="0" smtClean="0"/>
              <a:t>Cold Weather:</a:t>
            </a:r>
          </a:p>
          <a:p>
            <a:r>
              <a:rPr lang="en-US" dirty="0" smtClean="0"/>
              <a:t>Protecting Rooftop in -20 F below zero.</a:t>
            </a:r>
            <a:endParaRPr lang="en-US" dirty="0"/>
          </a:p>
        </p:txBody>
      </p:sp>
      <p:sp>
        <p:nvSpPr>
          <p:cNvPr id="12" name="TextBox 11"/>
          <p:cNvSpPr txBox="1"/>
          <p:nvPr/>
        </p:nvSpPr>
        <p:spPr>
          <a:xfrm>
            <a:off x="3714500" y="2519189"/>
            <a:ext cx="1926279" cy="1754326"/>
          </a:xfrm>
          <a:prstGeom prst="rect">
            <a:avLst/>
          </a:prstGeom>
          <a:noFill/>
        </p:spPr>
        <p:txBody>
          <a:bodyPr wrap="square" rtlCol="0">
            <a:spAutoFit/>
          </a:bodyPr>
          <a:lstStyle/>
          <a:p>
            <a:r>
              <a:rPr lang="en-US" b="1" dirty="0" smtClean="0"/>
              <a:t>Remote Infrastructure: </a:t>
            </a:r>
          </a:p>
          <a:p>
            <a:r>
              <a:rPr lang="en-US" dirty="0" smtClean="0"/>
              <a:t>Thieves on ATVs sneaking into a remote FAA radar tower.</a:t>
            </a:r>
          </a:p>
        </p:txBody>
      </p:sp>
      <p:sp>
        <p:nvSpPr>
          <p:cNvPr id="13" name="TextBox 12"/>
          <p:cNvSpPr txBox="1"/>
          <p:nvPr/>
        </p:nvSpPr>
        <p:spPr>
          <a:xfrm>
            <a:off x="6485055" y="4465084"/>
            <a:ext cx="1678675" cy="1477328"/>
          </a:xfrm>
          <a:prstGeom prst="rect">
            <a:avLst/>
          </a:prstGeom>
          <a:noFill/>
        </p:spPr>
        <p:txBody>
          <a:bodyPr wrap="square" rtlCol="0">
            <a:spAutoFit/>
          </a:bodyPr>
          <a:lstStyle/>
          <a:p>
            <a:r>
              <a:rPr lang="en-US" b="1" dirty="0" smtClean="0"/>
              <a:t>Fenced Lots:</a:t>
            </a:r>
          </a:p>
          <a:p>
            <a:r>
              <a:rPr lang="en-US" dirty="0" smtClean="0"/>
              <a:t>Secure assets stored behind fences and gates.</a:t>
            </a:r>
            <a:endParaRPr lang="en-US" dirty="0"/>
          </a:p>
        </p:txBody>
      </p:sp>
      <p:grpSp>
        <p:nvGrpSpPr>
          <p:cNvPr id="2" name="Group 16"/>
          <p:cNvGrpSpPr/>
          <p:nvPr/>
        </p:nvGrpSpPr>
        <p:grpSpPr>
          <a:xfrm>
            <a:off x="457200" y="274638"/>
            <a:ext cx="8229600" cy="1143000"/>
            <a:chOff x="457200" y="274638"/>
            <a:chExt cx="8229600" cy="1143000"/>
          </a:xfrm>
        </p:grpSpPr>
        <p:sp>
          <p:nvSpPr>
            <p:cNvPr id="1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34 - RoofPerson.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57200" y="1917662"/>
            <a:ext cx="3048000" cy="2286000"/>
          </a:xfrm>
          <a:prstGeom prst="rect">
            <a:avLst/>
          </a:prstGeom>
        </p:spPr>
      </p:pic>
      <p:pic>
        <p:nvPicPr>
          <p:cNvPr id="4" name="Unauthorized persons on site jumping fence.video.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638800" y="1926530"/>
            <a:ext cx="3048000" cy="2286000"/>
          </a:xfrm>
          <a:prstGeom prst="rect">
            <a:avLst/>
          </a:prstGeom>
        </p:spPr>
      </p:pic>
      <p:pic>
        <p:nvPicPr>
          <p:cNvPr id="6" name="4-wheelers.mpg">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048000" y="4352250"/>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kjentoft\Pictures\RSI\Customers-Apps\Substation\Duke\DSC00683.jpg"/>
          <p:cNvPicPr>
            <a:picLocks noChangeAspect="1" noChangeArrowheads="1"/>
          </p:cNvPicPr>
          <p:nvPr/>
        </p:nvPicPr>
        <p:blipFill>
          <a:blip r:embed="rId2" cstate="email"/>
          <a:srcRect/>
          <a:stretch>
            <a:fillRect/>
          </a:stretch>
        </p:blipFill>
        <p:spPr bwMode="auto">
          <a:xfrm>
            <a:off x="569626" y="1246163"/>
            <a:ext cx="4362138" cy="5151384"/>
          </a:xfrm>
          <a:prstGeom prst="rect">
            <a:avLst/>
          </a:prstGeom>
          <a:noFill/>
        </p:spPr>
      </p:pic>
      <p:pic>
        <p:nvPicPr>
          <p:cNvPr id="5" name="Picture 2" descr="C:\Users\kjentoft\Pictures\RSI\Customers-Apps\Cell Tower\DSC_0496.JPG"/>
          <p:cNvPicPr>
            <a:picLocks noChangeAspect="1" noChangeArrowheads="1"/>
          </p:cNvPicPr>
          <p:nvPr/>
        </p:nvPicPr>
        <p:blipFill>
          <a:blip r:embed="rId3" cstate="email"/>
          <a:srcRect/>
          <a:stretch>
            <a:fillRect/>
          </a:stretch>
        </p:blipFill>
        <p:spPr bwMode="auto">
          <a:xfrm>
            <a:off x="5266545" y="1259173"/>
            <a:ext cx="3427750" cy="5155016"/>
          </a:xfrm>
          <a:prstGeom prst="rect">
            <a:avLst/>
          </a:prstGeom>
          <a:noFill/>
        </p:spPr>
      </p:pic>
      <p:grpSp>
        <p:nvGrpSpPr>
          <p:cNvPr id="16" name="Group 15"/>
          <p:cNvGrpSpPr/>
          <p:nvPr/>
        </p:nvGrpSpPr>
        <p:grpSpPr>
          <a:xfrm>
            <a:off x="6460756" y="-164891"/>
            <a:ext cx="2540833" cy="1394085"/>
            <a:chOff x="457200" y="274638"/>
            <a:chExt cx="8229600" cy="1143000"/>
          </a:xfrm>
        </p:grpSpPr>
        <p:sp>
          <p:nvSpPr>
            <p:cNvPr id="1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8" name="Oval 17">
              <a:hlinkClick r:id="rId4"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4390" y="4114800"/>
            <a:ext cx="2285010" cy="923330"/>
          </a:xfrm>
          <a:prstGeom prst="rect">
            <a:avLst/>
          </a:prstGeom>
          <a:noFill/>
        </p:spPr>
        <p:txBody>
          <a:bodyPr wrap="square" rtlCol="0">
            <a:spAutoFit/>
          </a:bodyPr>
          <a:lstStyle/>
          <a:p>
            <a:r>
              <a:rPr lang="en-US" b="1" dirty="0" smtClean="0"/>
              <a:t>Substation Arrest:</a:t>
            </a:r>
          </a:p>
          <a:p>
            <a:r>
              <a:rPr lang="en-US" dirty="0" smtClean="0"/>
              <a:t>Theft of transformer grounding rods.</a:t>
            </a:r>
            <a:endParaRPr lang="en-US" dirty="0"/>
          </a:p>
        </p:txBody>
      </p:sp>
      <p:sp>
        <p:nvSpPr>
          <p:cNvPr id="9" name="TextBox 8"/>
          <p:cNvSpPr txBox="1"/>
          <p:nvPr/>
        </p:nvSpPr>
        <p:spPr>
          <a:xfrm>
            <a:off x="6340569" y="4114800"/>
            <a:ext cx="2170531" cy="923330"/>
          </a:xfrm>
          <a:prstGeom prst="rect">
            <a:avLst/>
          </a:prstGeom>
          <a:noFill/>
        </p:spPr>
        <p:txBody>
          <a:bodyPr wrap="none" rtlCol="0">
            <a:spAutoFit/>
          </a:bodyPr>
          <a:lstStyle/>
          <a:p>
            <a:r>
              <a:rPr lang="en-US" b="1" dirty="0" smtClean="0"/>
              <a:t>Infrastructure: </a:t>
            </a:r>
          </a:p>
          <a:p>
            <a:r>
              <a:rPr lang="en-US" dirty="0" smtClean="0"/>
              <a:t>Winter Copper Theft </a:t>
            </a:r>
          </a:p>
          <a:p>
            <a:r>
              <a:rPr lang="en-US" dirty="0" smtClean="0"/>
              <a:t>at utility storage yard</a:t>
            </a:r>
            <a:endParaRPr lang="en-US" dirty="0"/>
          </a:p>
        </p:txBody>
      </p:sp>
      <p:sp>
        <p:nvSpPr>
          <p:cNvPr id="10" name="TextBox 9"/>
          <p:cNvSpPr txBox="1"/>
          <p:nvPr/>
        </p:nvSpPr>
        <p:spPr>
          <a:xfrm>
            <a:off x="3669837" y="2672833"/>
            <a:ext cx="1626856" cy="923330"/>
          </a:xfrm>
          <a:prstGeom prst="rect">
            <a:avLst/>
          </a:prstGeom>
          <a:noFill/>
        </p:spPr>
        <p:txBody>
          <a:bodyPr wrap="none" rtlCol="0">
            <a:spAutoFit/>
          </a:bodyPr>
          <a:lstStyle/>
          <a:p>
            <a:r>
              <a:rPr lang="en-US" b="1" dirty="0" smtClean="0"/>
              <a:t>Substation:</a:t>
            </a:r>
          </a:p>
          <a:p>
            <a:r>
              <a:rPr lang="en-US" dirty="0" smtClean="0"/>
              <a:t>No prosecution</a:t>
            </a:r>
          </a:p>
          <a:p>
            <a:r>
              <a:rPr lang="en-US" dirty="0" smtClean="0"/>
              <a:t>Needed</a:t>
            </a:r>
            <a:endParaRPr lang="en-US" dirty="0"/>
          </a:p>
        </p:txBody>
      </p:sp>
      <p:grpSp>
        <p:nvGrpSpPr>
          <p:cNvPr id="18" name="Group 16"/>
          <p:cNvGrpSpPr/>
          <p:nvPr/>
        </p:nvGrpSpPr>
        <p:grpSpPr>
          <a:xfrm>
            <a:off x="457200" y="274638"/>
            <a:ext cx="8229600" cy="1143000"/>
            <a:chOff x="457200" y="274638"/>
            <a:chExt cx="8229600" cy="1143000"/>
          </a:xfrm>
        </p:grpSpPr>
        <p:sp>
          <p:nvSpPr>
            <p:cNvPr id="1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0" name="Oval 19"/>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27 - Substation Theft.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93000" y="1502250"/>
            <a:ext cx="3048000" cy="2286000"/>
          </a:xfrm>
          <a:prstGeom prst="rect">
            <a:avLst/>
          </a:prstGeom>
        </p:spPr>
      </p:pic>
      <p:pic>
        <p:nvPicPr>
          <p:cNvPr id="3" name="Winter Copper Theft.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826750" y="1502250"/>
            <a:ext cx="3048000" cy="2286000"/>
          </a:xfrm>
          <a:prstGeom prst="rect">
            <a:avLst/>
          </a:prstGeom>
        </p:spPr>
      </p:pic>
      <p:pic>
        <p:nvPicPr>
          <p:cNvPr id="4" name="How not to steal copper.mpg">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048000" y="4114750"/>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634" y="1615044"/>
            <a:ext cx="7711094" cy="490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7"/>
            <a:ext cx="8229600" cy="1373187"/>
          </a:xfrm>
        </p:spPr>
        <p:txBody>
          <a:bodyPr>
            <a:normAutofit fontScale="90000"/>
          </a:bodyPr>
          <a:lstStyle/>
          <a:p>
            <a:r>
              <a:rPr lang="en-US" dirty="0" smtClean="0"/>
              <a:t>Sheriffs Endorse </a:t>
            </a:r>
            <a:br>
              <a:rPr lang="en-US" dirty="0" smtClean="0"/>
            </a:br>
            <a:r>
              <a:rPr lang="en-US" dirty="0" smtClean="0"/>
              <a:t>Videofied</a:t>
            </a:r>
            <a:endParaRPr lang="en-US" dirty="0"/>
          </a:p>
        </p:txBody>
      </p:sp>
      <p:grpSp>
        <p:nvGrpSpPr>
          <p:cNvPr id="4" name="Group 3"/>
          <p:cNvGrpSpPr/>
          <p:nvPr/>
        </p:nvGrpSpPr>
        <p:grpSpPr>
          <a:xfrm>
            <a:off x="601364" y="1973669"/>
            <a:ext cx="6362700" cy="4152901"/>
            <a:chOff x="1181100" y="1771649"/>
            <a:chExt cx="6362700" cy="4152901"/>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063" t="14286" r="16667" b="8818"/>
            <a:stretch/>
          </p:blipFill>
          <p:spPr bwMode="auto">
            <a:xfrm>
              <a:off x="1181100" y="1771649"/>
              <a:ext cx="6362700" cy="4152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993" t="18970" r="48853" b="5773"/>
            <a:stretch/>
          </p:blipFill>
          <p:spPr bwMode="auto">
            <a:xfrm>
              <a:off x="4743450" y="2847975"/>
              <a:ext cx="2164394" cy="303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7176718" y="1150341"/>
            <a:ext cx="1710021"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3754" t="13967" r="32056" b="4818"/>
          <a:stretch/>
        </p:blipFill>
        <p:spPr bwMode="auto">
          <a:xfrm>
            <a:off x="7176718" y="3741140"/>
            <a:ext cx="1772449" cy="2368292"/>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96787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 - Rooftop Thief.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3048000" y="4114800"/>
            <a:ext cx="3048000" cy="2286000"/>
          </a:xfrm>
          <a:prstGeom prst="rect">
            <a:avLst/>
          </a:prstGeom>
        </p:spPr>
      </p:pic>
      <p:pic>
        <p:nvPicPr>
          <p:cNvPr id="6" name="21 - Rooftop Police.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824973" y="1502250"/>
            <a:ext cx="3048000" cy="2286000"/>
          </a:xfrm>
          <a:prstGeom prst="rect">
            <a:avLst/>
          </a:prstGeom>
        </p:spPr>
      </p:pic>
      <p:pic>
        <p:nvPicPr>
          <p:cNvPr id="5" name="22 - Storage Hammer.mpeg">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293000" y="1502250"/>
            <a:ext cx="3048000" cy="2286000"/>
          </a:xfrm>
          <a:prstGeom prst="rect">
            <a:avLst/>
          </a:prstGeom>
        </p:spPr>
      </p:pic>
      <p:grpSp>
        <p:nvGrpSpPr>
          <p:cNvPr id="18" name="Group 16"/>
          <p:cNvGrpSpPr/>
          <p:nvPr/>
        </p:nvGrpSpPr>
        <p:grpSpPr>
          <a:xfrm>
            <a:off x="457200" y="274638"/>
            <a:ext cx="8229600" cy="1143000"/>
            <a:chOff x="457200" y="274638"/>
            <a:chExt cx="8229600" cy="1143000"/>
          </a:xfrm>
        </p:grpSpPr>
        <p:sp>
          <p:nvSpPr>
            <p:cNvPr id="1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0" name="Oval 19"/>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793180" y="4103512"/>
            <a:ext cx="2108064" cy="1754326"/>
          </a:xfrm>
          <a:prstGeom prst="rect">
            <a:avLst/>
          </a:prstGeom>
          <a:noFill/>
        </p:spPr>
        <p:txBody>
          <a:bodyPr wrap="square" rtlCol="0">
            <a:spAutoFit/>
          </a:bodyPr>
          <a:lstStyle/>
          <a:p>
            <a:r>
              <a:rPr lang="en-US" b="1" dirty="0" smtClean="0"/>
              <a:t>Thief Attacking Storage Container:</a:t>
            </a:r>
          </a:p>
          <a:p>
            <a:r>
              <a:rPr lang="en-US" dirty="0" smtClean="0"/>
              <a:t>He would have more effective with a larger hammer.  He was arrested.</a:t>
            </a:r>
            <a:endParaRPr lang="en-US" dirty="0"/>
          </a:p>
        </p:txBody>
      </p:sp>
      <p:sp>
        <p:nvSpPr>
          <p:cNvPr id="12" name="TextBox 11"/>
          <p:cNvSpPr txBox="1"/>
          <p:nvPr/>
        </p:nvSpPr>
        <p:spPr>
          <a:xfrm>
            <a:off x="3751395" y="2596444"/>
            <a:ext cx="1780160" cy="1477328"/>
          </a:xfrm>
          <a:prstGeom prst="rect">
            <a:avLst/>
          </a:prstGeom>
          <a:noFill/>
        </p:spPr>
        <p:txBody>
          <a:bodyPr wrap="square" rtlCol="0">
            <a:spAutoFit/>
          </a:bodyPr>
          <a:lstStyle/>
          <a:p>
            <a:r>
              <a:rPr lang="en-US" b="1" dirty="0" smtClean="0"/>
              <a:t>Rooftop HVAC Theft:</a:t>
            </a:r>
          </a:p>
          <a:p>
            <a:r>
              <a:rPr lang="en-US" dirty="0" smtClean="0"/>
              <a:t>Thief climbs on roof and hauls up tools.</a:t>
            </a:r>
            <a:endParaRPr lang="en-US" dirty="0"/>
          </a:p>
        </p:txBody>
      </p:sp>
      <p:sp>
        <p:nvSpPr>
          <p:cNvPr id="13" name="TextBox 12"/>
          <p:cNvSpPr txBox="1"/>
          <p:nvPr/>
        </p:nvSpPr>
        <p:spPr>
          <a:xfrm>
            <a:off x="6604000" y="4114800"/>
            <a:ext cx="1907823" cy="923330"/>
          </a:xfrm>
          <a:prstGeom prst="rect">
            <a:avLst/>
          </a:prstGeom>
          <a:noFill/>
        </p:spPr>
        <p:txBody>
          <a:bodyPr wrap="square" rtlCol="0">
            <a:spAutoFit/>
          </a:bodyPr>
          <a:lstStyle/>
          <a:p>
            <a:r>
              <a:rPr lang="en-US" b="1" dirty="0" smtClean="0"/>
              <a:t>Police Arrive:</a:t>
            </a:r>
          </a:p>
          <a:p>
            <a:r>
              <a:rPr lang="en-US" dirty="0" smtClean="0"/>
              <a:t>Very little space to run on a rooftop.</a:t>
            </a:r>
            <a:endParaRPr lang="en-US" dirty="0"/>
          </a:p>
        </p:txBody>
      </p:sp>
    </p:spTree>
    <p:extLst>
      <p:ext uri="{BB962C8B-B14F-4D97-AF65-F5344CB8AC3E}">
        <p14:creationId xmlns:p14="http://schemas.microsoft.com/office/powerpoint/2010/main" xmlns="" val="2968176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69" y="1132764"/>
            <a:ext cx="8775510" cy="526803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375311" y="1073083"/>
            <a:ext cx="8277367" cy="1265237"/>
          </a:xfrm>
        </p:spPr>
        <p:txBody>
          <a:bodyPr/>
          <a:lstStyle/>
          <a:p>
            <a:pPr algn="l"/>
            <a:r>
              <a:rPr lang="en-US" dirty="0" smtClean="0">
                <a:solidFill>
                  <a:schemeClr val="bg1"/>
                </a:solidFill>
              </a:rPr>
              <a:t>Case Studies</a:t>
            </a:r>
            <a:endParaRPr lang="en-US" dirty="0">
              <a:solidFill>
                <a:schemeClr val="bg1"/>
              </a:solidFill>
            </a:endParaRPr>
          </a:p>
        </p:txBody>
      </p:sp>
      <p:sp>
        <p:nvSpPr>
          <p:cNvPr id="3" name="Content Placeholder 2"/>
          <p:cNvSpPr>
            <a:spLocks noGrp="1"/>
          </p:cNvSpPr>
          <p:nvPr>
            <p:ph idx="1"/>
          </p:nvPr>
        </p:nvSpPr>
        <p:spPr>
          <a:xfrm>
            <a:off x="457200" y="2483892"/>
            <a:ext cx="8229600" cy="4069307"/>
          </a:xfrm>
        </p:spPr>
        <p:txBody>
          <a:bodyPr/>
          <a:lstStyle/>
          <a:p>
            <a:pPr marL="912813" indent="-912813">
              <a:buFont typeface="+mj-lt"/>
              <a:buAutoNum type="arabicPeriod"/>
            </a:pPr>
            <a:r>
              <a:rPr lang="en-US" sz="4800" dirty="0" smtClean="0">
                <a:solidFill>
                  <a:srgbClr val="FFFF00"/>
                </a:solidFill>
              </a:rPr>
              <a:t>Construction</a:t>
            </a:r>
          </a:p>
          <a:p>
            <a:pPr marL="1312863" lvl="1" indent="-912813">
              <a:buNone/>
            </a:pPr>
            <a:r>
              <a:rPr lang="en-US" sz="4400" dirty="0" smtClean="0">
                <a:solidFill>
                  <a:srgbClr val="FFFF00"/>
                </a:solidFill>
              </a:rPr>
              <a:t>Remote Storage Lot</a:t>
            </a:r>
          </a:p>
          <a:p>
            <a:pPr marL="912813" indent="-912813">
              <a:buFont typeface="+mj-lt"/>
              <a:buAutoNum type="arabicPeriod"/>
            </a:pPr>
            <a:r>
              <a:rPr lang="en-US" sz="4800" dirty="0" smtClean="0">
                <a:solidFill>
                  <a:schemeClr val="bg1"/>
                </a:solidFill>
              </a:rPr>
              <a:t>Oil Field</a:t>
            </a:r>
          </a:p>
        </p:txBody>
      </p:sp>
      <p:pic>
        <p:nvPicPr>
          <p:cNvPr id="6" name="Picture 3" descr="C:\Users\Sales - 4\Desktop\Modern Contracting.jpg"/>
          <p:cNvPicPr>
            <a:picLocks noChangeAspect="1" noChangeArrowheads="1"/>
          </p:cNvPicPr>
          <p:nvPr/>
        </p:nvPicPr>
        <p:blipFill>
          <a:blip r:embed="rId2" cstate="email"/>
          <a:srcRect/>
          <a:stretch>
            <a:fillRect/>
          </a:stretch>
        </p:blipFill>
        <p:spPr bwMode="auto">
          <a:xfrm>
            <a:off x="6073255" y="118805"/>
            <a:ext cx="2913230" cy="389162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9268"/>
            <a:ext cx="8229600" cy="1143000"/>
          </a:xfrm>
        </p:spPr>
        <p:txBody>
          <a:bodyPr/>
          <a:lstStyle/>
          <a:p>
            <a:r>
              <a:rPr lang="en-US" dirty="0" smtClean="0"/>
              <a:t>Construction</a:t>
            </a:r>
            <a:endParaRPr lang="en-US" dirty="0"/>
          </a:p>
        </p:txBody>
      </p:sp>
      <p:sp>
        <p:nvSpPr>
          <p:cNvPr id="3" name="Content Placeholder 2"/>
          <p:cNvSpPr>
            <a:spLocks noGrp="1"/>
          </p:cNvSpPr>
          <p:nvPr>
            <p:ph idx="1"/>
          </p:nvPr>
        </p:nvSpPr>
        <p:spPr>
          <a:xfrm>
            <a:off x="31559" y="2380962"/>
            <a:ext cx="4569015" cy="4313261"/>
          </a:xfrm>
        </p:spPr>
        <p:txBody>
          <a:bodyPr/>
          <a:lstStyle/>
          <a:p>
            <a:r>
              <a:rPr lang="en-US" dirty="0" smtClean="0"/>
              <a:t>Storage site of large Heavy Construction Company in Arizona.</a:t>
            </a:r>
          </a:p>
          <a:p>
            <a:r>
              <a:rPr lang="en-US" dirty="0" smtClean="0"/>
              <a:t>Target of continuous vandalism and theft.</a:t>
            </a:r>
          </a:p>
          <a:p>
            <a:r>
              <a:rPr lang="en-US" dirty="0" smtClean="0"/>
              <a:t>$40K in losses</a:t>
            </a:r>
          </a:p>
          <a:p>
            <a:r>
              <a:rPr lang="en-US" dirty="0" smtClean="0"/>
              <a:t>No budget for surveillance system.</a:t>
            </a:r>
            <a:endParaRPr lang="en-US" dirty="0"/>
          </a:p>
        </p:txBody>
      </p:sp>
      <p:pic>
        <p:nvPicPr>
          <p:cNvPr id="1027" name="Picture 3" descr="C:\Users\Sales - 4\Desktop\Red Mtn Pics\4site.jpg"/>
          <p:cNvPicPr>
            <a:picLocks noChangeAspect="1" noChangeArrowheads="1"/>
          </p:cNvPicPr>
          <p:nvPr/>
        </p:nvPicPr>
        <p:blipFill>
          <a:blip r:embed="rId2" cstate="email"/>
          <a:srcRect/>
          <a:stretch>
            <a:fillRect/>
          </a:stretch>
        </p:blipFill>
        <p:spPr bwMode="auto">
          <a:xfrm>
            <a:off x="4517413" y="2415654"/>
            <a:ext cx="4394580" cy="4203510"/>
          </a:xfrm>
          <a:prstGeom prst="rect">
            <a:avLst/>
          </a:prstGeom>
          <a:noFill/>
        </p:spPr>
      </p:pic>
      <p:grpSp>
        <p:nvGrpSpPr>
          <p:cNvPr id="8" name="Group 7"/>
          <p:cNvGrpSpPr/>
          <p:nvPr/>
        </p:nvGrpSpPr>
        <p:grpSpPr>
          <a:xfrm>
            <a:off x="6460756" y="-164891"/>
            <a:ext cx="2540833" cy="1394085"/>
            <a:chOff x="457200" y="274638"/>
            <a:chExt cx="8229600" cy="1143000"/>
          </a:xfrm>
        </p:grpSpPr>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Oval 9">
              <a:hlinkClick r:id="rId3"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les - 4\Desktop\Red Mtn Pics\DSC05475.JPG"/>
          <p:cNvPicPr>
            <a:picLocks noGrp="1" noChangeAspect="1" noChangeArrowheads="1"/>
          </p:cNvPicPr>
          <p:nvPr>
            <p:ph idx="1"/>
          </p:nvPr>
        </p:nvPicPr>
        <p:blipFill>
          <a:blip r:embed="rId2" cstate="email"/>
          <a:srcRect/>
          <a:stretch>
            <a:fillRect/>
          </a:stretch>
        </p:blipFill>
        <p:spPr bwMode="auto">
          <a:xfrm>
            <a:off x="3111687" y="2402006"/>
            <a:ext cx="2922279" cy="2142698"/>
          </a:xfrm>
          <a:prstGeom prst="rect">
            <a:avLst/>
          </a:prstGeom>
          <a:noFill/>
          <a:ln w="12700">
            <a:solidFill>
              <a:schemeClr val="tx1"/>
            </a:solidFill>
          </a:ln>
        </p:spPr>
      </p:pic>
      <p:pic>
        <p:nvPicPr>
          <p:cNvPr id="2052" name="Picture 4" descr="C:\Users\Sales - 4\Desktop\Red Mtn Pics\DSC05486.JPG"/>
          <p:cNvPicPr>
            <a:picLocks noChangeAspect="1" noChangeArrowheads="1"/>
          </p:cNvPicPr>
          <p:nvPr/>
        </p:nvPicPr>
        <p:blipFill>
          <a:blip r:embed="rId3" cstate="email"/>
          <a:srcRect/>
          <a:stretch>
            <a:fillRect/>
          </a:stretch>
        </p:blipFill>
        <p:spPr bwMode="auto">
          <a:xfrm>
            <a:off x="341195" y="2400384"/>
            <a:ext cx="2552131" cy="4177836"/>
          </a:xfrm>
          <a:prstGeom prst="rect">
            <a:avLst/>
          </a:prstGeom>
          <a:noFill/>
          <a:ln w="12700">
            <a:solidFill>
              <a:schemeClr val="tx1"/>
            </a:solidFill>
          </a:ln>
        </p:spPr>
      </p:pic>
      <p:pic>
        <p:nvPicPr>
          <p:cNvPr id="2051" name="Picture 3" descr="C:\Users\Sales - 4\Desktop\Red Mtn Pics\DSC05476.JPG"/>
          <p:cNvPicPr>
            <a:picLocks noChangeAspect="1" noChangeArrowheads="1"/>
          </p:cNvPicPr>
          <p:nvPr/>
        </p:nvPicPr>
        <p:blipFill>
          <a:blip r:embed="rId4" cstate="email"/>
          <a:srcRect/>
          <a:stretch>
            <a:fillRect/>
          </a:stretch>
        </p:blipFill>
        <p:spPr bwMode="auto">
          <a:xfrm>
            <a:off x="6277970" y="2415652"/>
            <a:ext cx="2620371" cy="4217160"/>
          </a:xfrm>
          <a:prstGeom prst="rect">
            <a:avLst/>
          </a:prstGeom>
          <a:noFill/>
          <a:ln w="12700">
            <a:solidFill>
              <a:schemeClr val="tx1"/>
            </a:solidFill>
          </a:ln>
        </p:spPr>
      </p:pic>
      <p:pic>
        <p:nvPicPr>
          <p:cNvPr id="2053" name="Picture 5" descr="C:\Users\Sales - 4\Desktop\Red Mtn Pics\DSC05534.JPG"/>
          <p:cNvPicPr>
            <a:picLocks noChangeAspect="1" noChangeArrowheads="1"/>
          </p:cNvPicPr>
          <p:nvPr/>
        </p:nvPicPr>
        <p:blipFill>
          <a:blip r:embed="rId5" cstate="email"/>
          <a:srcRect/>
          <a:stretch>
            <a:fillRect/>
          </a:stretch>
        </p:blipFill>
        <p:spPr bwMode="auto">
          <a:xfrm>
            <a:off x="3111690" y="4790364"/>
            <a:ext cx="2906973" cy="1792901"/>
          </a:xfrm>
          <a:prstGeom prst="rect">
            <a:avLst/>
          </a:prstGeom>
          <a:noFill/>
          <a:ln w="12700">
            <a:solidFill>
              <a:schemeClr val="tx1"/>
            </a:solidFill>
          </a:ln>
        </p:spPr>
      </p:pic>
      <p:sp>
        <p:nvSpPr>
          <p:cNvPr id="8" name="Title 1"/>
          <p:cNvSpPr>
            <a:spLocks noGrp="1"/>
          </p:cNvSpPr>
          <p:nvPr>
            <p:ph type="title"/>
          </p:nvPr>
        </p:nvSpPr>
        <p:spPr>
          <a:xfrm>
            <a:off x="457200" y="829268"/>
            <a:ext cx="8229600" cy="1143000"/>
          </a:xfrm>
        </p:spPr>
        <p:txBody>
          <a:bodyPr/>
          <a:lstStyle/>
          <a:p>
            <a:r>
              <a:rPr lang="en-US" dirty="0" smtClean="0"/>
              <a:t>Construction - Vandalism</a:t>
            </a:r>
            <a:endParaRPr lang="en-US" dirty="0"/>
          </a:p>
        </p:txBody>
      </p:sp>
      <p:grpSp>
        <p:nvGrpSpPr>
          <p:cNvPr id="12" name="Group 11"/>
          <p:cNvGrpSpPr/>
          <p:nvPr/>
        </p:nvGrpSpPr>
        <p:grpSpPr>
          <a:xfrm>
            <a:off x="6460756" y="-164891"/>
            <a:ext cx="2540833" cy="1394085"/>
            <a:chOff x="457200" y="274638"/>
            <a:chExt cx="8229600" cy="1143000"/>
          </a:xfrm>
        </p:grpSpPr>
        <p:sp>
          <p:nvSpPr>
            <p:cNvPr id="1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6"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598" y="2278039"/>
            <a:ext cx="4387754" cy="4343400"/>
          </a:xfrm>
        </p:spPr>
        <p:txBody>
          <a:bodyPr/>
          <a:lstStyle/>
          <a:p>
            <a:r>
              <a:rPr lang="en-US" dirty="0" smtClean="0"/>
              <a:t>Mounted one in tree near vacant building.</a:t>
            </a:r>
            <a:endParaRPr lang="en-US" dirty="0"/>
          </a:p>
        </p:txBody>
      </p:sp>
      <p:pic>
        <p:nvPicPr>
          <p:cNvPr id="3074" name="Picture 2" descr="C:\Users\Sales - 4\Desktop\Red Mtn Pics\DSC05479.JPG"/>
          <p:cNvPicPr>
            <a:picLocks noChangeAspect="1" noChangeArrowheads="1"/>
          </p:cNvPicPr>
          <p:nvPr/>
        </p:nvPicPr>
        <p:blipFill>
          <a:blip r:embed="rId2" cstate="email"/>
          <a:srcRect/>
          <a:stretch>
            <a:fillRect/>
          </a:stretch>
        </p:blipFill>
        <p:spPr bwMode="auto">
          <a:xfrm>
            <a:off x="4831307" y="2429301"/>
            <a:ext cx="4107976" cy="4162568"/>
          </a:xfrm>
          <a:prstGeom prst="rect">
            <a:avLst/>
          </a:prstGeom>
          <a:noFill/>
        </p:spPr>
      </p:pic>
      <p:pic>
        <p:nvPicPr>
          <p:cNvPr id="3075" name="Picture 3" descr="C:\Users\Sales - 4\Desktop\Red Mtn Pics\DSC05477.JPG"/>
          <p:cNvPicPr>
            <a:picLocks noChangeAspect="1" noChangeArrowheads="1"/>
          </p:cNvPicPr>
          <p:nvPr/>
        </p:nvPicPr>
        <p:blipFill>
          <a:blip r:embed="rId3" cstate="email"/>
          <a:srcRect/>
          <a:stretch>
            <a:fillRect/>
          </a:stretch>
        </p:blipFill>
        <p:spPr bwMode="auto">
          <a:xfrm>
            <a:off x="177421" y="3384644"/>
            <a:ext cx="4421875" cy="3220873"/>
          </a:xfrm>
          <a:prstGeom prst="rect">
            <a:avLst/>
          </a:prstGeom>
          <a:noFill/>
        </p:spPr>
      </p:pic>
      <p:sp>
        <p:nvSpPr>
          <p:cNvPr id="8" name="Right Arrow 7"/>
          <p:cNvSpPr/>
          <p:nvPr/>
        </p:nvSpPr>
        <p:spPr>
          <a:xfrm rot="19800424">
            <a:off x="1278464" y="3767664"/>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57200" y="829268"/>
            <a:ext cx="8229600" cy="1143000"/>
          </a:xfrm>
        </p:spPr>
        <p:txBody>
          <a:bodyPr/>
          <a:lstStyle/>
          <a:p>
            <a:r>
              <a:rPr lang="en-US" dirty="0" smtClean="0"/>
              <a:t>Construction – 3 MotionViewers</a:t>
            </a:r>
            <a:endParaRPr lang="en-US" dirty="0"/>
          </a:p>
        </p:txBody>
      </p:sp>
      <p:grpSp>
        <p:nvGrpSpPr>
          <p:cNvPr id="10" name="Group 9"/>
          <p:cNvGrpSpPr/>
          <p:nvPr/>
        </p:nvGrpSpPr>
        <p:grpSpPr>
          <a:xfrm>
            <a:off x="6460756" y="-164891"/>
            <a:ext cx="2540833" cy="1394085"/>
            <a:chOff x="457200" y="274638"/>
            <a:chExt cx="8229600" cy="1143000"/>
          </a:xfrm>
        </p:grpSpPr>
        <p:sp>
          <p:nvSpPr>
            <p:cNvPr id="1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4"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Sales - 4\Desktop\Red Mtn Pics\DSC05507.JPG"/>
          <p:cNvPicPr>
            <a:picLocks noChangeAspect="1" noChangeArrowheads="1"/>
          </p:cNvPicPr>
          <p:nvPr/>
        </p:nvPicPr>
        <p:blipFill>
          <a:blip r:embed="rId2" cstate="email"/>
          <a:srcRect/>
          <a:stretch>
            <a:fillRect/>
          </a:stretch>
        </p:blipFill>
        <p:spPr bwMode="auto">
          <a:xfrm>
            <a:off x="245660" y="3367585"/>
            <a:ext cx="4244454" cy="3183340"/>
          </a:xfrm>
          <a:prstGeom prst="rect">
            <a:avLst/>
          </a:prstGeom>
          <a:noFill/>
        </p:spPr>
      </p:pic>
      <p:sp>
        <p:nvSpPr>
          <p:cNvPr id="3" name="Content Placeholder 2"/>
          <p:cNvSpPr>
            <a:spLocks noGrp="1"/>
          </p:cNvSpPr>
          <p:nvPr>
            <p:ph idx="1"/>
          </p:nvPr>
        </p:nvSpPr>
        <p:spPr>
          <a:xfrm>
            <a:off x="170598" y="2278039"/>
            <a:ext cx="4387754" cy="4343400"/>
          </a:xfrm>
        </p:spPr>
        <p:txBody>
          <a:bodyPr/>
          <a:lstStyle/>
          <a:p>
            <a:r>
              <a:rPr lang="en-US" dirty="0" smtClean="0"/>
              <a:t>Mounted one under trailer.</a:t>
            </a:r>
            <a:endParaRPr lang="en-US" dirty="0"/>
          </a:p>
        </p:txBody>
      </p:sp>
      <p:pic>
        <p:nvPicPr>
          <p:cNvPr id="4098" name="Picture 2" descr="C:\Users\Sales - 4\Desktop\Red Mtn Pics\2undertrailer.jpg"/>
          <p:cNvPicPr>
            <a:picLocks noChangeAspect="1" noChangeArrowheads="1"/>
          </p:cNvPicPr>
          <p:nvPr/>
        </p:nvPicPr>
        <p:blipFill>
          <a:blip r:embed="rId3" cstate="email"/>
          <a:srcRect/>
          <a:stretch>
            <a:fillRect/>
          </a:stretch>
        </p:blipFill>
        <p:spPr bwMode="auto">
          <a:xfrm>
            <a:off x="4681182" y="2388357"/>
            <a:ext cx="4217158" cy="4176216"/>
          </a:xfrm>
          <a:prstGeom prst="rect">
            <a:avLst/>
          </a:prstGeom>
          <a:noFill/>
        </p:spPr>
      </p:pic>
      <p:sp>
        <p:nvSpPr>
          <p:cNvPr id="8" name="Right Arrow 7"/>
          <p:cNvSpPr/>
          <p:nvPr/>
        </p:nvSpPr>
        <p:spPr>
          <a:xfrm rot="14753611">
            <a:off x="2192864" y="5088465"/>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57200" y="829268"/>
            <a:ext cx="8229600" cy="1143000"/>
          </a:xfrm>
        </p:spPr>
        <p:txBody>
          <a:bodyPr/>
          <a:lstStyle/>
          <a:p>
            <a:r>
              <a:rPr lang="en-US" dirty="0" smtClean="0"/>
              <a:t>Construction – 3 MotionViewers</a:t>
            </a:r>
            <a:endParaRPr lang="en-US" dirty="0"/>
          </a:p>
        </p:txBody>
      </p:sp>
      <p:grpSp>
        <p:nvGrpSpPr>
          <p:cNvPr id="7" name="Group 6"/>
          <p:cNvGrpSpPr/>
          <p:nvPr/>
        </p:nvGrpSpPr>
        <p:grpSpPr>
          <a:xfrm>
            <a:off x="6460756" y="-164891"/>
            <a:ext cx="2540833" cy="1394085"/>
            <a:chOff x="457200" y="274638"/>
            <a:chExt cx="8229600" cy="1143000"/>
          </a:xfrm>
        </p:grpSpPr>
        <p:sp>
          <p:nvSpPr>
            <p:cNvPr id="1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Oval 10">
              <a:hlinkClick r:id="rId4"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598" y="2278039"/>
            <a:ext cx="4387754" cy="4343400"/>
          </a:xfrm>
        </p:spPr>
        <p:txBody>
          <a:bodyPr/>
          <a:lstStyle/>
          <a:p>
            <a:r>
              <a:rPr lang="en-US" dirty="0" smtClean="0"/>
              <a:t>Mounted one on a container</a:t>
            </a:r>
            <a:endParaRPr lang="en-US" dirty="0"/>
          </a:p>
        </p:txBody>
      </p:sp>
      <p:pic>
        <p:nvPicPr>
          <p:cNvPr id="5122" name="Picture 2" descr="C:\Users\Sales - 4\Desktop\Red Mtn Pics\3container.jpg"/>
          <p:cNvPicPr>
            <a:picLocks noChangeAspect="1" noChangeArrowheads="1"/>
          </p:cNvPicPr>
          <p:nvPr/>
        </p:nvPicPr>
        <p:blipFill>
          <a:blip r:embed="rId2" cstate="email"/>
          <a:srcRect/>
          <a:stretch>
            <a:fillRect/>
          </a:stretch>
        </p:blipFill>
        <p:spPr bwMode="auto">
          <a:xfrm>
            <a:off x="4373995" y="2374710"/>
            <a:ext cx="4537993" cy="4230806"/>
          </a:xfrm>
          <a:prstGeom prst="rect">
            <a:avLst/>
          </a:prstGeom>
          <a:noFill/>
        </p:spPr>
      </p:pic>
      <p:pic>
        <p:nvPicPr>
          <p:cNvPr id="5123" name="Picture 3" descr="C:\Users\Sales - 4\Desktop\Red Mtn Pics\DSC05530.JPG"/>
          <p:cNvPicPr>
            <a:picLocks noChangeAspect="1" noChangeArrowheads="1"/>
          </p:cNvPicPr>
          <p:nvPr/>
        </p:nvPicPr>
        <p:blipFill>
          <a:blip r:embed="rId3" cstate="email"/>
          <a:srcRect/>
          <a:stretch>
            <a:fillRect/>
          </a:stretch>
        </p:blipFill>
        <p:spPr bwMode="auto">
          <a:xfrm>
            <a:off x="204717" y="3562065"/>
            <a:ext cx="4021540" cy="3016155"/>
          </a:xfrm>
          <a:prstGeom prst="rect">
            <a:avLst/>
          </a:prstGeom>
          <a:noFill/>
        </p:spPr>
      </p:pic>
      <p:sp>
        <p:nvSpPr>
          <p:cNvPr id="8" name="Right Arrow 7"/>
          <p:cNvSpPr/>
          <p:nvPr/>
        </p:nvSpPr>
        <p:spPr>
          <a:xfrm rot="18167794">
            <a:off x="838198" y="4749797"/>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57200" y="829268"/>
            <a:ext cx="8229600" cy="1143000"/>
          </a:xfrm>
        </p:spPr>
        <p:txBody>
          <a:bodyPr/>
          <a:lstStyle/>
          <a:p>
            <a:r>
              <a:rPr lang="en-US" dirty="0" smtClean="0"/>
              <a:t>Construction – 3 MotionViewers</a:t>
            </a:r>
            <a:endParaRPr lang="en-US" dirty="0"/>
          </a:p>
        </p:txBody>
      </p:sp>
      <p:grpSp>
        <p:nvGrpSpPr>
          <p:cNvPr id="10" name="Group 9"/>
          <p:cNvGrpSpPr/>
          <p:nvPr/>
        </p:nvGrpSpPr>
        <p:grpSpPr>
          <a:xfrm>
            <a:off x="6460756" y="-164891"/>
            <a:ext cx="2540833" cy="1394085"/>
            <a:chOff x="457200" y="274638"/>
            <a:chExt cx="8229600" cy="1143000"/>
          </a:xfrm>
        </p:grpSpPr>
        <p:sp>
          <p:nvSpPr>
            <p:cNvPr id="1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4"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fied 8.video.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648695" y="2017666"/>
            <a:ext cx="3048000" cy="2286000"/>
          </a:xfrm>
          <a:prstGeom prst="rect">
            <a:avLst/>
          </a:prstGeom>
        </p:spPr>
      </p:pic>
      <p:pic>
        <p:nvPicPr>
          <p:cNvPr id="3" name="Videofied 7.video.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2988623" y="4423558"/>
            <a:ext cx="3048000" cy="2286000"/>
          </a:xfrm>
          <a:prstGeom prst="rect">
            <a:avLst/>
          </a:prstGeom>
        </p:spPr>
      </p:pic>
      <p:pic>
        <p:nvPicPr>
          <p:cNvPr id="2" name="Videofied 1.video.mpg">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47134" y="1985269"/>
            <a:ext cx="3048000" cy="2286000"/>
          </a:xfrm>
          <a:prstGeom prst="rect">
            <a:avLst/>
          </a:prstGeom>
        </p:spPr>
      </p:pic>
      <p:sp>
        <p:nvSpPr>
          <p:cNvPr id="7" name="Title 1"/>
          <p:cNvSpPr>
            <a:spLocks noGrp="1"/>
          </p:cNvSpPr>
          <p:nvPr>
            <p:ph type="title"/>
          </p:nvPr>
        </p:nvSpPr>
        <p:spPr>
          <a:xfrm>
            <a:off x="457200" y="829268"/>
            <a:ext cx="8229600" cy="1143000"/>
          </a:xfrm>
        </p:spPr>
        <p:txBody>
          <a:bodyPr/>
          <a:lstStyle/>
          <a:p>
            <a:r>
              <a:rPr lang="en-US" dirty="0" smtClean="0"/>
              <a:t>Construction – Intrusions</a:t>
            </a:r>
            <a:endParaRPr lang="en-US" dirty="0"/>
          </a:p>
        </p:txBody>
      </p:sp>
      <p:grpSp>
        <p:nvGrpSpPr>
          <p:cNvPr id="11" name="Group 10"/>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9"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4" name="TextBox 13"/>
          <p:cNvSpPr txBox="1"/>
          <p:nvPr/>
        </p:nvSpPr>
        <p:spPr>
          <a:xfrm>
            <a:off x="955343" y="4476460"/>
            <a:ext cx="1678675" cy="1200329"/>
          </a:xfrm>
          <a:prstGeom prst="rect">
            <a:avLst/>
          </a:prstGeom>
          <a:noFill/>
        </p:spPr>
        <p:txBody>
          <a:bodyPr wrap="square" rtlCol="0">
            <a:spAutoFit/>
          </a:bodyPr>
          <a:lstStyle/>
          <a:p>
            <a:r>
              <a:rPr lang="en-US" b="1" dirty="0" smtClean="0"/>
              <a:t>Teen Vandals:</a:t>
            </a:r>
          </a:p>
          <a:p>
            <a:r>
              <a:rPr lang="en-US" dirty="0" smtClean="0"/>
              <a:t>Baseball bats and cell phone flashlights.</a:t>
            </a:r>
            <a:endParaRPr lang="en-US" dirty="0"/>
          </a:p>
        </p:txBody>
      </p:sp>
      <p:sp>
        <p:nvSpPr>
          <p:cNvPr id="15" name="TextBox 14"/>
          <p:cNvSpPr txBox="1"/>
          <p:nvPr/>
        </p:nvSpPr>
        <p:spPr>
          <a:xfrm>
            <a:off x="3714500" y="2826338"/>
            <a:ext cx="1926279" cy="1477328"/>
          </a:xfrm>
          <a:prstGeom prst="rect">
            <a:avLst/>
          </a:prstGeom>
          <a:noFill/>
        </p:spPr>
        <p:txBody>
          <a:bodyPr wrap="square" rtlCol="0">
            <a:spAutoFit/>
          </a:bodyPr>
          <a:lstStyle/>
          <a:p>
            <a:r>
              <a:rPr lang="en-US" b="1" dirty="0" smtClean="0"/>
              <a:t>Thieves with Ladder:</a:t>
            </a:r>
          </a:p>
          <a:p>
            <a:r>
              <a:rPr lang="en-US" dirty="0" smtClean="0"/>
              <a:t>Band of youth on crime spree.</a:t>
            </a:r>
          </a:p>
          <a:p>
            <a:endParaRPr lang="en-US" dirty="0"/>
          </a:p>
        </p:txBody>
      </p:sp>
      <p:sp>
        <p:nvSpPr>
          <p:cNvPr id="16" name="TextBox 15"/>
          <p:cNvSpPr txBox="1"/>
          <p:nvPr/>
        </p:nvSpPr>
        <p:spPr>
          <a:xfrm>
            <a:off x="6485055" y="4465084"/>
            <a:ext cx="1678675" cy="1477328"/>
          </a:xfrm>
          <a:prstGeom prst="rect">
            <a:avLst/>
          </a:prstGeom>
          <a:noFill/>
        </p:spPr>
        <p:txBody>
          <a:bodyPr wrap="square" rtlCol="0">
            <a:spAutoFit/>
          </a:bodyPr>
          <a:lstStyle/>
          <a:p>
            <a:r>
              <a:rPr lang="en-US" b="1" dirty="0" smtClean="0"/>
              <a:t>Daytime Intruder:</a:t>
            </a:r>
          </a:p>
          <a:p>
            <a:r>
              <a:rPr lang="en-US" dirty="0" smtClean="0"/>
              <a:t>Selecting property to load on trailer.</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ales - 4\Desktop\Eyesite Snapshots\00000065.video-0.jpg"/>
          <p:cNvPicPr>
            <a:picLocks noChangeAspect="1" noChangeArrowheads="1"/>
          </p:cNvPicPr>
          <p:nvPr/>
        </p:nvPicPr>
        <p:blipFill>
          <a:blip r:embed="rId2" cstate="email"/>
          <a:srcRect/>
          <a:stretch>
            <a:fillRect/>
          </a:stretch>
        </p:blipFill>
        <p:spPr bwMode="auto">
          <a:xfrm>
            <a:off x="6150590" y="4612942"/>
            <a:ext cx="2829634" cy="2122226"/>
          </a:xfrm>
          <a:prstGeom prst="rect">
            <a:avLst/>
          </a:prstGeom>
          <a:noFill/>
        </p:spPr>
      </p:pic>
      <p:pic>
        <p:nvPicPr>
          <p:cNvPr id="6147" name="Picture 3" descr="C:\Users\Sales - 4\Desktop\Eyesite Snapshots\00000013.video-0.jpg"/>
          <p:cNvPicPr>
            <a:picLocks noChangeAspect="1" noChangeArrowheads="1"/>
          </p:cNvPicPr>
          <p:nvPr/>
        </p:nvPicPr>
        <p:blipFill>
          <a:blip r:embed="rId3" cstate="email"/>
          <a:srcRect/>
          <a:stretch>
            <a:fillRect/>
          </a:stretch>
        </p:blipFill>
        <p:spPr bwMode="auto">
          <a:xfrm>
            <a:off x="106515" y="2354239"/>
            <a:ext cx="2875128" cy="2156346"/>
          </a:xfrm>
          <a:prstGeom prst="rect">
            <a:avLst/>
          </a:prstGeom>
          <a:noFill/>
        </p:spPr>
      </p:pic>
      <p:pic>
        <p:nvPicPr>
          <p:cNvPr id="6148" name="Picture 4" descr="C:\Users\Sales - 4\Desktop\Eyesite Snapshots\00000046.video-0.jpg"/>
          <p:cNvPicPr>
            <a:picLocks noChangeAspect="1" noChangeArrowheads="1"/>
          </p:cNvPicPr>
          <p:nvPr/>
        </p:nvPicPr>
        <p:blipFill>
          <a:blip r:embed="rId4" cstate="email"/>
          <a:srcRect/>
          <a:stretch>
            <a:fillRect/>
          </a:stretch>
        </p:blipFill>
        <p:spPr bwMode="auto">
          <a:xfrm>
            <a:off x="6150593" y="2367885"/>
            <a:ext cx="2847833" cy="2135875"/>
          </a:xfrm>
          <a:prstGeom prst="rect">
            <a:avLst/>
          </a:prstGeom>
          <a:noFill/>
        </p:spPr>
      </p:pic>
      <p:pic>
        <p:nvPicPr>
          <p:cNvPr id="6149" name="Picture 5" descr="C:\Users\Sales - 4\Desktop\Eyesite Snapshots\00000008.video-0.jpg"/>
          <p:cNvPicPr>
            <a:picLocks noChangeAspect="1" noChangeArrowheads="1"/>
          </p:cNvPicPr>
          <p:nvPr/>
        </p:nvPicPr>
        <p:blipFill>
          <a:blip r:embed="rId5" cstate="email"/>
          <a:srcRect/>
          <a:stretch>
            <a:fillRect/>
          </a:stretch>
        </p:blipFill>
        <p:spPr bwMode="auto">
          <a:xfrm>
            <a:off x="106085" y="4603419"/>
            <a:ext cx="2866029" cy="2149521"/>
          </a:xfrm>
          <a:prstGeom prst="rect">
            <a:avLst/>
          </a:prstGeom>
          <a:noFill/>
        </p:spPr>
      </p:pic>
      <p:pic>
        <p:nvPicPr>
          <p:cNvPr id="6150" name="Picture 6"/>
          <p:cNvPicPr>
            <a:picLocks noChangeAspect="1" noChangeArrowheads="1"/>
          </p:cNvPicPr>
          <p:nvPr/>
        </p:nvPicPr>
        <p:blipFill>
          <a:blip r:embed="rId6" cstate="email"/>
          <a:srcRect/>
          <a:stretch>
            <a:fillRect/>
          </a:stretch>
        </p:blipFill>
        <p:spPr bwMode="auto">
          <a:xfrm>
            <a:off x="3104908" y="2370037"/>
            <a:ext cx="2929214" cy="4349939"/>
          </a:xfrm>
          <a:prstGeom prst="rect">
            <a:avLst/>
          </a:prstGeom>
          <a:noFill/>
          <a:ln w="9525">
            <a:noFill/>
            <a:miter lim="800000"/>
            <a:headEnd/>
            <a:tailEnd/>
          </a:ln>
          <a:effectLst/>
        </p:spPr>
      </p:pic>
      <p:sp>
        <p:nvSpPr>
          <p:cNvPr id="9" name="Title 1"/>
          <p:cNvSpPr>
            <a:spLocks noGrp="1"/>
          </p:cNvSpPr>
          <p:nvPr>
            <p:ph type="title"/>
          </p:nvPr>
        </p:nvSpPr>
        <p:spPr>
          <a:xfrm>
            <a:off x="0" y="829268"/>
            <a:ext cx="9144000" cy="1143000"/>
          </a:xfrm>
        </p:spPr>
        <p:txBody>
          <a:bodyPr>
            <a:normAutofit/>
          </a:bodyPr>
          <a:lstStyle/>
          <a:p>
            <a:r>
              <a:rPr lang="en-US" dirty="0" smtClean="0"/>
              <a:t>Construction – 40 arrests/4 Months</a:t>
            </a:r>
            <a:endParaRPr lang="en-US" dirty="0"/>
          </a:p>
        </p:txBody>
      </p:sp>
      <p:grpSp>
        <p:nvGrpSpPr>
          <p:cNvPr id="13" name="Group 12"/>
          <p:cNvGrpSpPr/>
          <p:nvPr/>
        </p:nvGrpSpPr>
        <p:grpSpPr>
          <a:xfrm>
            <a:off x="6460756" y="-164891"/>
            <a:ext cx="2540833" cy="1394085"/>
            <a:chOff x="457200" y="274638"/>
            <a:chExt cx="8229600" cy="1143000"/>
          </a:xfrm>
        </p:grpSpPr>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a:hlinkClick r:id="rId7"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69" y="1132764"/>
            <a:ext cx="8775510" cy="526803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375311" y="1073083"/>
            <a:ext cx="8277367" cy="1265237"/>
          </a:xfrm>
        </p:spPr>
        <p:txBody>
          <a:bodyPr/>
          <a:lstStyle/>
          <a:p>
            <a:pPr algn="l"/>
            <a:r>
              <a:rPr lang="en-US" dirty="0" smtClean="0">
                <a:solidFill>
                  <a:schemeClr val="bg1"/>
                </a:solidFill>
              </a:rPr>
              <a:t>Case Studies</a:t>
            </a:r>
            <a:endParaRPr lang="en-US" dirty="0">
              <a:solidFill>
                <a:schemeClr val="bg1"/>
              </a:solidFill>
            </a:endParaRPr>
          </a:p>
        </p:txBody>
      </p:sp>
      <p:sp>
        <p:nvSpPr>
          <p:cNvPr id="3" name="Content Placeholder 2"/>
          <p:cNvSpPr>
            <a:spLocks noGrp="1"/>
          </p:cNvSpPr>
          <p:nvPr>
            <p:ph idx="1"/>
          </p:nvPr>
        </p:nvSpPr>
        <p:spPr>
          <a:xfrm>
            <a:off x="457200" y="2483892"/>
            <a:ext cx="8229600" cy="4069307"/>
          </a:xfrm>
        </p:spPr>
        <p:txBody>
          <a:bodyPr/>
          <a:lstStyle/>
          <a:p>
            <a:pPr marL="912813" indent="-912813">
              <a:buFont typeface="+mj-lt"/>
              <a:buAutoNum type="arabicPeriod"/>
            </a:pPr>
            <a:r>
              <a:rPr lang="en-US" sz="4800" dirty="0" smtClean="0">
                <a:solidFill>
                  <a:schemeClr val="bg1"/>
                </a:solidFill>
              </a:rPr>
              <a:t>Construction</a:t>
            </a:r>
          </a:p>
          <a:p>
            <a:pPr marL="912813" indent="-912813">
              <a:buFont typeface="+mj-lt"/>
              <a:buAutoNum type="arabicPeriod"/>
            </a:pPr>
            <a:r>
              <a:rPr lang="en-US" sz="4800" dirty="0" smtClean="0">
                <a:solidFill>
                  <a:srgbClr val="FFFF00"/>
                </a:solidFill>
              </a:rPr>
              <a:t>Oil Field</a:t>
            </a:r>
          </a:p>
          <a:p>
            <a:pPr marL="1312863" lvl="1" indent="-912813">
              <a:buNone/>
            </a:pPr>
            <a:r>
              <a:rPr lang="en-US" sz="4400" dirty="0" smtClean="0">
                <a:solidFill>
                  <a:srgbClr val="FFFF00"/>
                </a:solidFill>
              </a:rPr>
              <a:t>Remote Maintenance Facility</a:t>
            </a:r>
          </a:p>
        </p:txBody>
      </p:sp>
      <p:grpSp>
        <p:nvGrpSpPr>
          <p:cNvPr id="10" name="Group 9"/>
          <p:cNvGrpSpPr/>
          <p:nvPr/>
        </p:nvGrpSpPr>
        <p:grpSpPr>
          <a:xfrm>
            <a:off x="6460756" y="-164891"/>
            <a:ext cx="2540833" cy="1394085"/>
            <a:chOff x="457200" y="274638"/>
            <a:chExt cx="8229600" cy="1143000"/>
          </a:xfrm>
        </p:grpSpPr>
        <p:sp>
          <p:nvSpPr>
            <p:cNvPr id="1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Oval 11">
              <a:hlinkClick r:id="rId2"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kjentoft\Pictures\RSI\Product Shots\Outdoor Cam\vdfd MotionViewers 3x3.jpg"/>
          <p:cNvPicPr>
            <a:picLocks noChangeAspect="1" noChangeArrowheads="1"/>
          </p:cNvPicPr>
          <p:nvPr/>
        </p:nvPicPr>
        <p:blipFill>
          <a:blip r:embed="rId2" cstate="email"/>
          <a:srcRect/>
          <a:stretch>
            <a:fillRect/>
          </a:stretch>
        </p:blipFill>
        <p:spPr bwMode="auto">
          <a:xfrm>
            <a:off x="1509437" y="2284674"/>
            <a:ext cx="3222888" cy="3344118"/>
          </a:xfrm>
          <a:prstGeom prst="rect">
            <a:avLst/>
          </a:prstGeom>
          <a:noFill/>
        </p:spPr>
      </p:pic>
      <p:sp>
        <p:nvSpPr>
          <p:cNvPr id="1028" name="Rectangle 2"/>
          <p:cNvSpPr>
            <a:spLocks noGrp="1" noChangeArrowheads="1"/>
          </p:cNvSpPr>
          <p:nvPr>
            <p:ph type="title"/>
          </p:nvPr>
        </p:nvSpPr>
        <p:spPr>
          <a:xfrm>
            <a:off x="1337734" y="247475"/>
            <a:ext cx="6324600" cy="1265237"/>
          </a:xfrm>
        </p:spPr>
        <p:txBody>
          <a:bodyPr/>
          <a:lstStyle/>
          <a:p>
            <a:pPr eaLnBrk="1" hangingPunct="1"/>
            <a:r>
              <a:rPr lang="en-US" dirty="0" smtClean="0"/>
              <a:t>How does it work?</a:t>
            </a:r>
          </a:p>
        </p:txBody>
      </p:sp>
      <p:sp>
        <p:nvSpPr>
          <p:cNvPr id="8202" name="Rectangle 10"/>
          <p:cNvSpPr>
            <a:spLocks noGrp="1" noChangeArrowheads="1"/>
          </p:cNvSpPr>
          <p:nvPr>
            <p:ph type="body" sz="half" idx="1"/>
          </p:nvPr>
        </p:nvSpPr>
        <p:spPr>
          <a:xfrm>
            <a:off x="6035871" y="4151665"/>
            <a:ext cx="2803329" cy="1681162"/>
          </a:xfrm>
        </p:spPr>
        <p:txBody>
          <a:bodyPr>
            <a:normAutofit/>
          </a:bodyPr>
          <a:lstStyle/>
          <a:p>
            <a:pPr eaLnBrk="1" hangingPunct="1"/>
            <a:r>
              <a:rPr lang="en-US" sz="2400" dirty="0" smtClean="0"/>
              <a:t>Cordless</a:t>
            </a:r>
          </a:p>
          <a:p>
            <a:pPr eaLnBrk="1" hangingPunct="1"/>
            <a:r>
              <a:rPr lang="en-US" sz="2400" dirty="0" smtClean="0"/>
              <a:t>No AC connection</a:t>
            </a:r>
          </a:p>
          <a:p>
            <a:pPr eaLnBrk="1" hangingPunct="1"/>
            <a:r>
              <a:rPr lang="en-US" sz="2400" dirty="0" smtClean="0"/>
              <a:t>Up to 4 Year Life </a:t>
            </a:r>
          </a:p>
        </p:txBody>
      </p:sp>
      <p:sp>
        <p:nvSpPr>
          <p:cNvPr id="14" name="Rectangle 10"/>
          <p:cNvSpPr txBox="1">
            <a:spLocks noChangeArrowheads="1"/>
          </p:cNvSpPr>
          <p:nvPr/>
        </p:nvSpPr>
        <p:spPr bwMode="auto">
          <a:xfrm>
            <a:off x="393347" y="1310746"/>
            <a:ext cx="7902928" cy="606601"/>
          </a:xfrm>
          <a:prstGeom prst="rect">
            <a:avLst/>
          </a:prstGeom>
          <a:noFill/>
          <a:ln w="9525">
            <a:noFill/>
            <a:miter lim="800000"/>
            <a:headEnd/>
            <a:tailEnd/>
          </a:ln>
        </p:spPr>
        <p:txBody>
          <a:bodyPr/>
          <a:lstStyle/>
          <a:p>
            <a:pPr>
              <a:spcBef>
                <a:spcPts val="0"/>
              </a:spcBef>
              <a:defRPr/>
            </a:pPr>
            <a:r>
              <a:rPr lang="en-US" sz="2800" kern="0" dirty="0">
                <a:latin typeface="+mn-lt"/>
                <a:cs typeface="+mn-cs"/>
              </a:rPr>
              <a:t>Bi-Directional Radio Transceiver to </a:t>
            </a:r>
            <a:r>
              <a:rPr lang="en-US" sz="2800" kern="0" dirty="0" smtClean="0">
                <a:latin typeface="+mn-lt"/>
                <a:cs typeface="+mn-cs"/>
              </a:rPr>
              <a:t>Panel – 900 MHZ</a:t>
            </a:r>
            <a:endParaRPr lang="en-US" sz="2800" kern="0" dirty="0">
              <a:latin typeface="+mn-lt"/>
              <a:cs typeface="+mn-cs"/>
            </a:endParaRPr>
          </a:p>
        </p:txBody>
      </p:sp>
      <p:pic>
        <p:nvPicPr>
          <p:cNvPr id="1041" name="Picture 17" descr="C:\Users\Sales - 4\Pictures\RSI\Product Shots\Outdoor Cam\Outdoor Camera Back.jpg"/>
          <p:cNvPicPr>
            <a:picLocks noChangeAspect="1" noChangeArrowheads="1"/>
          </p:cNvPicPr>
          <p:nvPr/>
        </p:nvPicPr>
        <p:blipFill>
          <a:blip r:embed="rId3" cstate="email"/>
          <a:srcRect/>
          <a:stretch>
            <a:fillRect/>
          </a:stretch>
        </p:blipFill>
        <p:spPr bwMode="auto">
          <a:xfrm>
            <a:off x="7308653" y="2393542"/>
            <a:ext cx="1503228" cy="1772042"/>
          </a:xfrm>
          <a:prstGeom prst="rect">
            <a:avLst/>
          </a:prstGeom>
          <a:noFill/>
        </p:spPr>
      </p:pic>
      <p:grpSp>
        <p:nvGrpSpPr>
          <p:cNvPr id="23" name="Group 22"/>
          <p:cNvGrpSpPr/>
          <p:nvPr/>
        </p:nvGrpSpPr>
        <p:grpSpPr>
          <a:xfrm>
            <a:off x="2613022" y="4067174"/>
            <a:ext cx="3587753" cy="2115963"/>
            <a:chOff x="2613022" y="4067174"/>
            <a:chExt cx="3587753" cy="2115963"/>
          </a:xfrm>
        </p:grpSpPr>
        <p:sp>
          <p:nvSpPr>
            <p:cNvPr id="8200" name="Line 8"/>
            <p:cNvSpPr>
              <a:spLocks noChangeShapeType="1"/>
            </p:cNvSpPr>
            <p:nvPr/>
          </p:nvSpPr>
          <p:spPr bwMode="auto">
            <a:xfrm flipH="1" flipV="1">
              <a:off x="3914774" y="4067174"/>
              <a:ext cx="1000125" cy="1076325"/>
            </a:xfrm>
            <a:prstGeom prst="line">
              <a:avLst/>
            </a:prstGeom>
            <a:noFill/>
            <a:ln w="57150">
              <a:solidFill>
                <a:srgbClr val="CC3300"/>
              </a:solidFill>
              <a:round/>
              <a:headEnd/>
              <a:tailEnd type="triangle" w="med" len="med"/>
            </a:ln>
          </p:spPr>
          <p:txBody>
            <a:bodyPr/>
            <a:lstStyle/>
            <a:p>
              <a:endParaRPr lang="en-US"/>
            </a:p>
          </p:txBody>
        </p:sp>
        <p:sp>
          <p:nvSpPr>
            <p:cNvPr id="8196" name="Rectangle 4"/>
            <p:cNvSpPr>
              <a:spLocks noChangeArrowheads="1"/>
            </p:cNvSpPr>
            <p:nvPr/>
          </p:nvSpPr>
          <p:spPr bwMode="auto">
            <a:xfrm>
              <a:off x="3623556" y="5352140"/>
              <a:ext cx="2577219" cy="830997"/>
            </a:xfrm>
            <a:prstGeom prst="rect">
              <a:avLst/>
            </a:prstGeom>
            <a:noFill/>
            <a:ln w="9525">
              <a:noFill/>
              <a:miter lim="800000"/>
              <a:headEnd/>
              <a:tailEnd/>
            </a:ln>
          </p:spPr>
          <p:txBody>
            <a:bodyPr wrap="square">
              <a:spAutoFit/>
            </a:bodyPr>
            <a:lstStyle/>
            <a:p>
              <a:pPr lvl="1"/>
              <a:r>
                <a:rPr lang="en-US" sz="2400" dirty="0"/>
                <a:t>Night Vision </a:t>
              </a:r>
            </a:p>
            <a:p>
              <a:pPr lvl="1"/>
              <a:r>
                <a:rPr lang="en-US" sz="2400" dirty="0"/>
                <a:t>Digital Camera</a:t>
              </a:r>
            </a:p>
          </p:txBody>
        </p:sp>
        <p:sp>
          <p:nvSpPr>
            <p:cNvPr id="16" name="Line 8"/>
            <p:cNvSpPr>
              <a:spLocks noChangeShapeType="1"/>
            </p:cNvSpPr>
            <p:nvPr/>
          </p:nvSpPr>
          <p:spPr bwMode="auto">
            <a:xfrm flipH="1" flipV="1">
              <a:off x="2613022" y="5065326"/>
              <a:ext cx="2073277" cy="249623"/>
            </a:xfrm>
            <a:prstGeom prst="line">
              <a:avLst/>
            </a:prstGeom>
            <a:noFill/>
            <a:ln w="57150">
              <a:solidFill>
                <a:srgbClr val="CC3300"/>
              </a:solidFill>
              <a:round/>
              <a:headEnd/>
              <a:tailEnd type="triangle" w="med" len="med"/>
            </a:ln>
          </p:spPr>
          <p:txBody>
            <a:bodyPr/>
            <a:lstStyle/>
            <a:p>
              <a:endParaRPr lang="en-US"/>
            </a:p>
          </p:txBody>
        </p:sp>
      </p:grpSp>
      <p:pic>
        <p:nvPicPr>
          <p:cNvPr id="1026" name="Picture 2"/>
          <p:cNvPicPr>
            <a:picLocks noChangeAspect="1" noChangeArrowheads="1"/>
          </p:cNvPicPr>
          <p:nvPr/>
        </p:nvPicPr>
        <p:blipFill>
          <a:blip r:embed="rId4" cstate="print"/>
          <a:srcRect l="15789" t="25023" r="58045" b="19880"/>
          <a:stretch>
            <a:fillRect/>
          </a:stretch>
        </p:blipFill>
        <p:spPr bwMode="auto">
          <a:xfrm>
            <a:off x="6149412" y="2550695"/>
            <a:ext cx="1101599" cy="1449805"/>
          </a:xfrm>
          <a:prstGeom prst="rect">
            <a:avLst/>
          </a:prstGeom>
          <a:noFill/>
          <a:ln w="9525">
            <a:noFill/>
            <a:miter lim="800000"/>
            <a:headEnd/>
            <a:tailEnd/>
          </a:ln>
        </p:spPr>
      </p:pic>
      <p:grpSp>
        <p:nvGrpSpPr>
          <p:cNvPr id="21" name="Group 20"/>
          <p:cNvGrpSpPr/>
          <p:nvPr/>
        </p:nvGrpSpPr>
        <p:grpSpPr>
          <a:xfrm>
            <a:off x="304800" y="2023328"/>
            <a:ext cx="3362324" cy="2377222"/>
            <a:chOff x="304800" y="2023328"/>
            <a:chExt cx="3362324" cy="2377222"/>
          </a:xfrm>
        </p:grpSpPr>
        <p:sp>
          <p:nvSpPr>
            <p:cNvPr id="8195" name="Rectangle 3"/>
            <p:cNvSpPr>
              <a:spLocks noChangeArrowheads="1"/>
            </p:cNvSpPr>
            <p:nvPr/>
          </p:nvSpPr>
          <p:spPr bwMode="auto">
            <a:xfrm>
              <a:off x="304800" y="2023328"/>
              <a:ext cx="1934298" cy="830997"/>
            </a:xfrm>
            <a:prstGeom prst="rect">
              <a:avLst/>
            </a:prstGeom>
            <a:noFill/>
            <a:ln w="9525">
              <a:noFill/>
              <a:miter lim="800000"/>
              <a:headEnd/>
              <a:tailEnd/>
            </a:ln>
          </p:spPr>
          <p:txBody>
            <a:bodyPr wrap="square">
              <a:spAutoFit/>
            </a:bodyPr>
            <a:lstStyle/>
            <a:p>
              <a:pPr marL="4763" lvl="1" algn="ctr"/>
              <a:r>
                <a:rPr lang="en-US" sz="2400" dirty="0"/>
                <a:t>PIR Motion </a:t>
              </a:r>
              <a:endParaRPr lang="en-US" sz="2400" dirty="0" smtClean="0"/>
            </a:p>
            <a:p>
              <a:pPr marL="4763" lvl="1" algn="ctr"/>
              <a:r>
                <a:rPr lang="en-US" sz="2400" dirty="0" smtClean="0"/>
                <a:t>Sensor</a:t>
              </a:r>
              <a:endParaRPr lang="en-US" sz="2400" dirty="0"/>
            </a:p>
          </p:txBody>
        </p:sp>
        <p:sp>
          <p:nvSpPr>
            <p:cNvPr id="8201" name="Line 9"/>
            <p:cNvSpPr>
              <a:spLocks noChangeShapeType="1"/>
            </p:cNvSpPr>
            <p:nvPr/>
          </p:nvSpPr>
          <p:spPr bwMode="auto">
            <a:xfrm>
              <a:off x="1809750" y="2695575"/>
              <a:ext cx="1857374" cy="371474"/>
            </a:xfrm>
            <a:prstGeom prst="line">
              <a:avLst/>
            </a:prstGeom>
            <a:noFill/>
            <a:ln w="57150">
              <a:solidFill>
                <a:srgbClr val="CC3300"/>
              </a:solidFill>
              <a:round/>
              <a:headEnd/>
              <a:tailEnd type="triangle" w="med" len="med"/>
            </a:ln>
          </p:spPr>
          <p:txBody>
            <a:bodyPr/>
            <a:lstStyle/>
            <a:p>
              <a:endParaRPr lang="en-US"/>
            </a:p>
          </p:txBody>
        </p:sp>
        <p:sp>
          <p:nvSpPr>
            <p:cNvPr id="19" name="Line 9"/>
            <p:cNvSpPr>
              <a:spLocks noChangeShapeType="1"/>
            </p:cNvSpPr>
            <p:nvPr/>
          </p:nvSpPr>
          <p:spPr bwMode="auto">
            <a:xfrm>
              <a:off x="1000125" y="2828926"/>
              <a:ext cx="1409700" cy="1571624"/>
            </a:xfrm>
            <a:prstGeom prst="line">
              <a:avLst/>
            </a:prstGeom>
            <a:noFill/>
            <a:ln w="57150">
              <a:solidFill>
                <a:srgbClr val="CC3300"/>
              </a:solidFill>
              <a:round/>
              <a:headEnd/>
              <a:tailEnd type="triangle" w="med" len="med"/>
            </a:ln>
          </p:spPr>
          <p:txBody>
            <a:bodyPr/>
            <a:lstStyle/>
            <a:p>
              <a:endParaRPr lang="en-US"/>
            </a:p>
          </p:txBody>
        </p:sp>
      </p:grpSp>
      <p:grpSp>
        <p:nvGrpSpPr>
          <p:cNvPr id="22" name="Group 21"/>
          <p:cNvGrpSpPr/>
          <p:nvPr/>
        </p:nvGrpSpPr>
        <p:grpSpPr>
          <a:xfrm>
            <a:off x="0" y="4010025"/>
            <a:ext cx="3524249" cy="1676400"/>
            <a:chOff x="0" y="4010025"/>
            <a:chExt cx="3524249" cy="1676400"/>
          </a:xfrm>
        </p:grpSpPr>
        <p:sp>
          <p:nvSpPr>
            <p:cNvPr id="8197" name="Rectangle 5"/>
            <p:cNvSpPr>
              <a:spLocks noChangeArrowheads="1"/>
            </p:cNvSpPr>
            <p:nvPr/>
          </p:nvSpPr>
          <p:spPr bwMode="auto">
            <a:xfrm>
              <a:off x="0" y="4855428"/>
              <a:ext cx="2322690" cy="830997"/>
            </a:xfrm>
            <a:prstGeom prst="rect">
              <a:avLst/>
            </a:prstGeom>
            <a:noFill/>
            <a:ln w="9525">
              <a:noFill/>
              <a:miter lim="800000"/>
              <a:headEnd/>
              <a:tailEnd/>
            </a:ln>
          </p:spPr>
          <p:txBody>
            <a:bodyPr wrap="square">
              <a:spAutoFit/>
            </a:bodyPr>
            <a:lstStyle/>
            <a:p>
              <a:pPr algn="ctr">
                <a:tabLst>
                  <a:tab pos="231775" algn="l"/>
                </a:tabLst>
              </a:pPr>
              <a:r>
                <a:rPr lang="en-US" sz="2400" dirty="0"/>
                <a:t>Infrared </a:t>
              </a:r>
              <a:endParaRPr lang="en-US" sz="2400" dirty="0" smtClean="0"/>
            </a:p>
            <a:p>
              <a:pPr algn="ctr">
                <a:tabLst>
                  <a:tab pos="231775" algn="l"/>
                </a:tabLst>
              </a:pPr>
              <a:r>
                <a:rPr lang="en-US" sz="2400" dirty="0" smtClean="0"/>
                <a:t>Illuminators</a:t>
              </a:r>
              <a:endParaRPr lang="en-US" sz="2400" dirty="0"/>
            </a:p>
          </p:txBody>
        </p:sp>
        <p:sp>
          <p:nvSpPr>
            <p:cNvPr id="8204" name="Line 12"/>
            <p:cNvSpPr>
              <a:spLocks noChangeShapeType="1"/>
            </p:cNvSpPr>
            <p:nvPr/>
          </p:nvSpPr>
          <p:spPr bwMode="auto">
            <a:xfrm flipV="1">
              <a:off x="1676401" y="5086350"/>
              <a:ext cx="495300" cy="28575"/>
            </a:xfrm>
            <a:prstGeom prst="line">
              <a:avLst/>
            </a:prstGeom>
            <a:noFill/>
            <a:ln w="57150">
              <a:solidFill>
                <a:srgbClr val="CC3300"/>
              </a:solidFill>
              <a:round/>
              <a:headEnd/>
              <a:tailEnd type="triangle" w="med" len="med"/>
            </a:ln>
          </p:spPr>
          <p:txBody>
            <a:bodyPr/>
            <a:lstStyle/>
            <a:p>
              <a:endParaRPr lang="en-US"/>
            </a:p>
          </p:txBody>
        </p:sp>
        <p:sp>
          <p:nvSpPr>
            <p:cNvPr id="20" name="Line 9"/>
            <p:cNvSpPr>
              <a:spLocks noChangeShapeType="1"/>
            </p:cNvSpPr>
            <p:nvPr/>
          </p:nvSpPr>
          <p:spPr bwMode="auto">
            <a:xfrm flipV="1">
              <a:off x="1676400" y="4010025"/>
              <a:ext cx="1847849" cy="952500"/>
            </a:xfrm>
            <a:prstGeom prst="line">
              <a:avLst/>
            </a:prstGeom>
            <a:noFill/>
            <a:ln w="57150">
              <a:solidFill>
                <a:srgbClr val="CC3300"/>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4238"/>
            <a:ext cx="8229600" cy="1143000"/>
          </a:xfrm>
        </p:spPr>
        <p:txBody>
          <a:bodyPr>
            <a:normAutofit/>
          </a:bodyPr>
          <a:lstStyle/>
          <a:p>
            <a:r>
              <a:rPr lang="en-US" dirty="0" smtClean="0"/>
              <a:t>Remote Oil Patch - Location</a:t>
            </a:r>
            <a:endParaRPr lang="en-US" dirty="0"/>
          </a:p>
        </p:txBody>
      </p:sp>
      <p:sp>
        <p:nvSpPr>
          <p:cNvPr id="5" name="Content Placeholder 2"/>
          <p:cNvSpPr>
            <a:spLocks noGrp="1"/>
          </p:cNvSpPr>
          <p:nvPr>
            <p:ph idx="1"/>
          </p:nvPr>
        </p:nvSpPr>
        <p:spPr>
          <a:xfrm>
            <a:off x="45207" y="2367314"/>
            <a:ext cx="4949874" cy="4313261"/>
          </a:xfrm>
        </p:spPr>
        <p:txBody>
          <a:bodyPr/>
          <a:lstStyle/>
          <a:p>
            <a:r>
              <a:rPr lang="en-US" dirty="0" smtClean="0"/>
              <a:t>Northern Alberta, Canada.</a:t>
            </a:r>
          </a:p>
          <a:p>
            <a:r>
              <a:rPr lang="en-US" dirty="0" smtClean="0"/>
              <a:t>Maintenance/Storage Facility.</a:t>
            </a:r>
          </a:p>
          <a:p>
            <a:r>
              <a:rPr lang="en-US" b="1" dirty="0" smtClean="0"/>
              <a:t>CCTV and DVRs worked but no police effort – because not real time.</a:t>
            </a:r>
          </a:p>
          <a:p>
            <a:r>
              <a:rPr lang="en-US" dirty="0" smtClean="0"/>
              <a:t>Old video = no action</a:t>
            </a:r>
            <a:endParaRPr lang="en-US" dirty="0"/>
          </a:p>
        </p:txBody>
      </p:sp>
      <p:grpSp>
        <p:nvGrpSpPr>
          <p:cNvPr id="9" name="Group 8"/>
          <p:cNvGrpSpPr/>
          <p:nvPr/>
        </p:nvGrpSpPr>
        <p:grpSpPr>
          <a:xfrm>
            <a:off x="6460756" y="-164891"/>
            <a:ext cx="2540833" cy="1394085"/>
            <a:chOff x="457200" y="274638"/>
            <a:chExt cx="8229600" cy="1143000"/>
          </a:xfrm>
        </p:grpSpPr>
        <p:sp>
          <p:nvSpPr>
            <p:cNvPr id="1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Oval 10">
              <a:hlinkClick r:id="rId2"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3" name="Picture 2"/>
          <p:cNvPicPr>
            <a:picLocks noChangeAspect="1" noChangeArrowheads="1"/>
          </p:cNvPicPr>
          <p:nvPr/>
        </p:nvPicPr>
        <p:blipFill>
          <a:blip r:embed="rId3" cstate="email"/>
          <a:srcRect/>
          <a:stretch>
            <a:fillRect/>
          </a:stretch>
        </p:blipFill>
        <p:spPr bwMode="auto">
          <a:xfrm>
            <a:off x="4952999" y="2159000"/>
            <a:ext cx="3866117"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jentoft\Pictures\RSI\Customers-Apps\MacDonald - Penwest\DSC01504.jpg"/>
          <p:cNvPicPr>
            <a:picLocks noChangeAspect="1" noChangeArrowheads="1"/>
          </p:cNvPicPr>
          <p:nvPr/>
        </p:nvPicPr>
        <p:blipFill>
          <a:blip r:embed="rId2" cstate="email"/>
          <a:srcRect/>
          <a:stretch>
            <a:fillRect/>
          </a:stretch>
        </p:blipFill>
        <p:spPr bwMode="auto">
          <a:xfrm>
            <a:off x="4775189" y="2511188"/>
            <a:ext cx="4154993" cy="4022677"/>
          </a:xfrm>
          <a:prstGeom prst="rect">
            <a:avLst/>
          </a:prstGeom>
          <a:noFill/>
          <a:ln>
            <a:solidFill>
              <a:schemeClr val="tx1"/>
            </a:solidFill>
          </a:ln>
        </p:spPr>
      </p:pic>
      <p:pic>
        <p:nvPicPr>
          <p:cNvPr id="1026" name="Picture 2" descr="C:\Users\kjentoft\Pictures\RSI\Customers-Apps\MacDonald - Penwest\DSC01509.jpg"/>
          <p:cNvPicPr>
            <a:picLocks noChangeAspect="1" noChangeArrowheads="1"/>
          </p:cNvPicPr>
          <p:nvPr/>
        </p:nvPicPr>
        <p:blipFill>
          <a:blip r:embed="rId3" cstate="email"/>
          <a:srcRect/>
          <a:stretch>
            <a:fillRect/>
          </a:stretch>
        </p:blipFill>
        <p:spPr bwMode="auto">
          <a:xfrm>
            <a:off x="218362" y="2497540"/>
            <a:ext cx="4371833" cy="4036325"/>
          </a:xfrm>
          <a:prstGeom prst="rect">
            <a:avLst/>
          </a:prstGeom>
          <a:noFill/>
          <a:ln>
            <a:solidFill>
              <a:schemeClr val="tx1"/>
            </a:solidFill>
          </a:ln>
        </p:spPr>
      </p:pic>
      <p:sp>
        <p:nvSpPr>
          <p:cNvPr id="6" name="Title 1"/>
          <p:cNvSpPr>
            <a:spLocks noGrp="1"/>
          </p:cNvSpPr>
          <p:nvPr>
            <p:ph type="title"/>
          </p:nvPr>
        </p:nvSpPr>
        <p:spPr>
          <a:xfrm>
            <a:off x="0" y="899410"/>
            <a:ext cx="9143999" cy="1117828"/>
          </a:xfrm>
        </p:spPr>
        <p:txBody>
          <a:bodyPr>
            <a:normAutofit/>
          </a:bodyPr>
          <a:lstStyle/>
          <a:p>
            <a:r>
              <a:rPr lang="en-US" dirty="0" smtClean="0"/>
              <a:t>Remote Oil Patch - Facility</a:t>
            </a:r>
            <a:endParaRPr lang="en-US" dirty="0"/>
          </a:p>
        </p:txBody>
      </p:sp>
      <p:pic>
        <p:nvPicPr>
          <p:cNvPr id="3" name="Picture 3" descr="C:\Users\kjentoft\Pictures\RSI\Customers-Apps\MacDonald - Penwest\DSC01516.jpg"/>
          <p:cNvPicPr>
            <a:picLocks noChangeAspect="1" noChangeArrowheads="1"/>
          </p:cNvPicPr>
          <p:nvPr/>
        </p:nvPicPr>
        <p:blipFill>
          <a:blip r:embed="rId4" cstate="email"/>
          <a:srcRect/>
          <a:stretch>
            <a:fillRect/>
          </a:stretch>
        </p:blipFill>
        <p:spPr bwMode="auto">
          <a:xfrm>
            <a:off x="3312825" y="2038662"/>
            <a:ext cx="2293495" cy="1693889"/>
          </a:xfrm>
          <a:prstGeom prst="rect">
            <a:avLst/>
          </a:prstGeom>
          <a:noFill/>
          <a:ln>
            <a:solidFill>
              <a:srgbClr val="000000"/>
            </a:solidFill>
          </a:ln>
        </p:spPr>
      </p:pic>
      <p:sp>
        <p:nvSpPr>
          <p:cNvPr id="10" name="TextBox 9"/>
          <p:cNvSpPr txBox="1"/>
          <p:nvPr/>
        </p:nvSpPr>
        <p:spPr>
          <a:xfrm>
            <a:off x="164894" y="2023672"/>
            <a:ext cx="3154774" cy="400110"/>
          </a:xfrm>
          <a:prstGeom prst="rect">
            <a:avLst/>
          </a:prstGeom>
          <a:noFill/>
        </p:spPr>
        <p:txBody>
          <a:bodyPr wrap="none" rtlCol="0">
            <a:spAutoFit/>
          </a:bodyPr>
          <a:lstStyle/>
          <a:p>
            <a:r>
              <a:rPr lang="en-US" sz="2000" dirty="0" smtClean="0"/>
              <a:t>Existing Surveillance Camera</a:t>
            </a:r>
            <a:endParaRPr lang="en-US" sz="2000" dirty="0"/>
          </a:p>
        </p:txBody>
      </p:sp>
      <p:sp>
        <p:nvSpPr>
          <p:cNvPr id="11" name="Right Arrow 10"/>
          <p:cNvSpPr/>
          <p:nvPr/>
        </p:nvSpPr>
        <p:spPr>
          <a:xfrm rot="1611033">
            <a:off x="3187907" y="2383705"/>
            <a:ext cx="1104277" cy="37421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460756" y="-164891"/>
            <a:ext cx="2540833" cy="1394085"/>
            <a:chOff x="457200" y="274638"/>
            <a:chExt cx="8229600" cy="1143000"/>
          </a:xfrm>
        </p:grpSpPr>
        <p:sp>
          <p:nvSpPr>
            <p:cNvPr id="1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5"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207" y="2367314"/>
            <a:ext cx="4569015" cy="4313261"/>
          </a:xfrm>
        </p:spPr>
        <p:txBody>
          <a:bodyPr/>
          <a:lstStyle/>
          <a:p>
            <a:r>
              <a:rPr lang="en-US" dirty="0" smtClean="0"/>
              <a:t>Staged and tested system live in shop before leaving.</a:t>
            </a:r>
          </a:p>
          <a:p>
            <a:r>
              <a:rPr lang="en-US" dirty="0" smtClean="0"/>
              <a:t>Loaded everything into small plane for transport to site.</a:t>
            </a:r>
            <a:endParaRPr lang="en-US" dirty="0"/>
          </a:p>
        </p:txBody>
      </p:sp>
      <p:pic>
        <p:nvPicPr>
          <p:cNvPr id="2052" name="Picture 4" descr="C:\Users\kjentoft\Pictures\RSI\Customers-Apps\MacDonald - Penwest\DSC01486.jpg"/>
          <p:cNvPicPr>
            <a:picLocks noChangeAspect="1" noChangeArrowheads="1"/>
          </p:cNvPicPr>
          <p:nvPr/>
        </p:nvPicPr>
        <p:blipFill>
          <a:blip r:embed="rId2" cstate="email"/>
          <a:srcRect/>
          <a:stretch>
            <a:fillRect/>
          </a:stretch>
        </p:blipFill>
        <p:spPr bwMode="auto">
          <a:xfrm>
            <a:off x="6005240" y="1862971"/>
            <a:ext cx="2775045" cy="2514600"/>
          </a:xfrm>
          <a:prstGeom prst="rect">
            <a:avLst/>
          </a:prstGeom>
          <a:noFill/>
        </p:spPr>
      </p:pic>
      <p:pic>
        <p:nvPicPr>
          <p:cNvPr id="2053" name="Picture 5" descr="C:\Users\kjentoft\Pictures\RSI\Customers-Apps\MacDonald - Penwest\DSC01489.jpg"/>
          <p:cNvPicPr>
            <a:picLocks noChangeAspect="1" noChangeArrowheads="1"/>
          </p:cNvPicPr>
          <p:nvPr/>
        </p:nvPicPr>
        <p:blipFill>
          <a:blip r:embed="rId3" cstate="email"/>
          <a:srcRect/>
          <a:stretch>
            <a:fillRect/>
          </a:stretch>
        </p:blipFill>
        <p:spPr bwMode="auto">
          <a:xfrm>
            <a:off x="4576693" y="3760234"/>
            <a:ext cx="3962400" cy="2971800"/>
          </a:xfrm>
          <a:prstGeom prst="rect">
            <a:avLst/>
          </a:prstGeom>
          <a:noFill/>
        </p:spPr>
      </p:pic>
      <p:sp>
        <p:nvSpPr>
          <p:cNvPr id="7" name="Title 1"/>
          <p:cNvSpPr>
            <a:spLocks noGrp="1"/>
          </p:cNvSpPr>
          <p:nvPr>
            <p:ph type="title"/>
          </p:nvPr>
        </p:nvSpPr>
        <p:spPr>
          <a:xfrm>
            <a:off x="457200" y="874238"/>
            <a:ext cx="8229600" cy="1143000"/>
          </a:xfrm>
        </p:spPr>
        <p:txBody>
          <a:bodyPr>
            <a:normAutofit/>
          </a:bodyPr>
          <a:lstStyle/>
          <a:p>
            <a:r>
              <a:rPr lang="en-US" dirty="0" smtClean="0"/>
              <a:t>Remote Oil Patch - Preparation</a:t>
            </a:r>
            <a:endParaRPr lang="en-US" dirty="0"/>
          </a:p>
        </p:txBody>
      </p:sp>
      <p:grpSp>
        <p:nvGrpSpPr>
          <p:cNvPr id="6" name="Group 5"/>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4"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207" y="2367314"/>
            <a:ext cx="4569015" cy="4313261"/>
          </a:xfrm>
        </p:spPr>
        <p:txBody>
          <a:bodyPr/>
          <a:lstStyle/>
          <a:p>
            <a:r>
              <a:rPr lang="en-US" dirty="0" smtClean="0"/>
              <a:t>Installed external </a:t>
            </a:r>
            <a:r>
              <a:rPr lang="en-US" dirty="0" err="1" smtClean="0"/>
              <a:t>Yagi</a:t>
            </a:r>
            <a:r>
              <a:rPr lang="en-US" dirty="0" smtClean="0"/>
              <a:t> antenna for extended cell range.</a:t>
            </a:r>
          </a:p>
          <a:p>
            <a:r>
              <a:rPr lang="en-US" dirty="0" smtClean="0"/>
              <a:t>Signal strength went from 0 bars to 4/5 bars.</a:t>
            </a:r>
            <a:endParaRPr lang="en-US" dirty="0"/>
          </a:p>
        </p:txBody>
      </p:sp>
      <p:pic>
        <p:nvPicPr>
          <p:cNvPr id="3074" name="Picture 2" descr="C:\Users\kjentoft\Pictures\RSI\Customers-Apps\MacDonald - Penwest\DSC01493.jpg"/>
          <p:cNvPicPr>
            <a:picLocks noChangeAspect="1" noChangeArrowheads="1"/>
          </p:cNvPicPr>
          <p:nvPr/>
        </p:nvPicPr>
        <p:blipFill>
          <a:blip r:embed="rId2" cstate="email"/>
          <a:srcRect/>
          <a:stretch>
            <a:fillRect/>
          </a:stretch>
        </p:blipFill>
        <p:spPr bwMode="auto">
          <a:xfrm>
            <a:off x="5042849" y="2088108"/>
            <a:ext cx="3803461" cy="4484426"/>
          </a:xfrm>
          <a:prstGeom prst="rect">
            <a:avLst/>
          </a:prstGeom>
          <a:noFill/>
        </p:spPr>
      </p:pic>
      <p:sp>
        <p:nvSpPr>
          <p:cNvPr id="7" name="Title 1"/>
          <p:cNvSpPr>
            <a:spLocks noGrp="1"/>
          </p:cNvSpPr>
          <p:nvPr>
            <p:ph type="title"/>
          </p:nvPr>
        </p:nvSpPr>
        <p:spPr>
          <a:xfrm>
            <a:off x="457200" y="874238"/>
            <a:ext cx="8229600" cy="1143000"/>
          </a:xfrm>
        </p:spPr>
        <p:txBody>
          <a:bodyPr>
            <a:normAutofit/>
          </a:bodyPr>
          <a:lstStyle/>
          <a:p>
            <a:r>
              <a:rPr lang="en-US" dirty="0" smtClean="0"/>
              <a:t>Remote Oil Patch – Cell Antenna</a:t>
            </a:r>
            <a:endParaRPr lang="en-US" dirty="0"/>
          </a:p>
        </p:txBody>
      </p:sp>
      <p:grpSp>
        <p:nvGrpSpPr>
          <p:cNvPr id="8" name="Group 7"/>
          <p:cNvGrpSpPr/>
          <p:nvPr/>
        </p:nvGrpSpPr>
        <p:grpSpPr>
          <a:xfrm>
            <a:off x="6460756" y="-164891"/>
            <a:ext cx="2540833" cy="1394085"/>
            <a:chOff x="457200" y="274638"/>
            <a:chExt cx="8229600" cy="1143000"/>
          </a:xfrm>
        </p:grpSpPr>
        <p:sp>
          <p:nvSpPr>
            <p:cNvPr id="1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Oval 11">
              <a:hlinkClick r:id="rId3"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2367314"/>
            <a:ext cx="4614222" cy="4313261"/>
          </a:xfrm>
        </p:spPr>
        <p:txBody>
          <a:bodyPr/>
          <a:lstStyle/>
          <a:p>
            <a:r>
              <a:rPr lang="en-US" dirty="0" smtClean="0"/>
              <a:t>Installed system with magnetic mounts.</a:t>
            </a:r>
          </a:p>
          <a:p>
            <a:r>
              <a:rPr lang="en-US" dirty="0" smtClean="0"/>
              <a:t>Instant installation.</a:t>
            </a:r>
            <a:endParaRPr lang="en-US" dirty="0"/>
          </a:p>
        </p:txBody>
      </p:sp>
      <p:pic>
        <p:nvPicPr>
          <p:cNvPr id="4098" name="Picture 2" descr="C:\Users\kjentoft\Pictures\RSI\Customers-Apps\MacDonald - Penwest\DSC01508.jpg"/>
          <p:cNvPicPr>
            <a:picLocks noChangeAspect="1" noChangeArrowheads="1"/>
          </p:cNvPicPr>
          <p:nvPr/>
        </p:nvPicPr>
        <p:blipFill>
          <a:blip r:embed="rId2" cstate="email"/>
          <a:srcRect/>
          <a:stretch>
            <a:fillRect/>
          </a:stretch>
        </p:blipFill>
        <p:spPr bwMode="auto">
          <a:xfrm>
            <a:off x="4626591" y="2524840"/>
            <a:ext cx="4221709" cy="4009029"/>
          </a:xfrm>
          <a:prstGeom prst="rect">
            <a:avLst/>
          </a:prstGeom>
          <a:noFill/>
        </p:spPr>
      </p:pic>
      <p:pic>
        <p:nvPicPr>
          <p:cNvPr id="4099" name="Picture 3" descr="C:\Users\kjentoft\Pictures\RSI\Customers-Apps\MacDonald - Penwest\Spool.jpg"/>
          <p:cNvPicPr>
            <a:picLocks noChangeAspect="1" noChangeArrowheads="1"/>
          </p:cNvPicPr>
          <p:nvPr/>
        </p:nvPicPr>
        <p:blipFill>
          <a:blip r:embed="rId3" cstate="email"/>
          <a:srcRect/>
          <a:stretch>
            <a:fillRect/>
          </a:stretch>
        </p:blipFill>
        <p:spPr bwMode="auto">
          <a:xfrm>
            <a:off x="928048" y="4261512"/>
            <a:ext cx="3029803" cy="2272352"/>
          </a:xfrm>
          <a:prstGeom prst="rect">
            <a:avLst/>
          </a:prstGeom>
          <a:noFill/>
          <a:ln>
            <a:solidFill>
              <a:schemeClr val="tx1"/>
            </a:solidFill>
          </a:ln>
        </p:spPr>
      </p:pic>
      <p:sp>
        <p:nvSpPr>
          <p:cNvPr id="7" name="Title 1"/>
          <p:cNvSpPr>
            <a:spLocks noGrp="1"/>
          </p:cNvSpPr>
          <p:nvPr>
            <p:ph type="title"/>
          </p:nvPr>
        </p:nvSpPr>
        <p:spPr>
          <a:xfrm>
            <a:off x="457200" y="874238"/>
            <a:ext cx="8229600" cy="1143000"/>
          </a:xfrm>
        </p:spPr>
        <p:txBody>
          <a:bodyPr>
            <a:normAutofit/>
          </a:bodyPr>
          <a:lstStyle/>
          <a:p>
            <a:r>
              <a:rPr lang="en-US" dirty="0" smtClean="0"/>
              <a:t>Remote Oil Patch - MotionViewers</a:t>
            </a:r>
            <a:endParaRPr lang="en-US" dirty="0"/>
          </a:p>
        </p:txBody>
      </p:sp>
      <p:grpSp>
        <p:nvGrpSpPr>
          <p:cNvPr id="11" name="Group 10"/>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4"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2367314"/>
            <a:ext cx="4148919" cy="4313261"/>
          </a:xfrm>
        </p:spPr>
        <p:txBody>
          <a:bodyPr/>
          <a:lstStyle/>
          <a:p>
            <a:r>
              <a:rPr lang="en-US" dirty="0" smtClean="0"/>
              <a:t>Formerly impossible job became affordable and profitable.</a:t>
            </a:r>
          </a:p>
          <a:p>
            <a:r>
              <a:rPr lang="en-US" dirty="0" smtClean="0"/>
              <a:t>Instant notification for police response.</a:t>
            </a:r>
          </a:p>
          <a:p>
            <a:r>
              <a:rPr lang="en-US" dirty="0" smtClean="0"/>
              <a:t>Corrected CCTV deficiencies. </a:t>
            </a:r>
            <a:endParaRPr lang="en-US" dirty="0"/>
          </a:p>
        </p:txBody>
      </p:sp>
      <p:pic>
        <p:nvPicPr>
          <p:cNvPr id="5122" name="Picture 2" descr="C:\Users\kjentoft\Pictures\RSI\Customers-Apps\MacDonald - Penwest\MotionViewer on Spool.jpg"/>
          <p:cNvPicPr>
            <a:picLocks noChangeAspect="1" noChangeArrowheads="1"/>
          </p:cNvPicPr>
          <p:nvPr/>
        </p:nvPicPr>
        <p:blipFill>
          <a:blip r:embed="rId2" cstate="email"/>
          <a:srcRect/>
          <a:stretch>
            <a:fillRect/>
          </a:stretch>
        </p:blipFill>
        <p:spPr bwMode="auto">
          <a:xfrm>
            <a:off x="4148919" y="2388359"/>
            <a:ext cx="4767618" cy="4210335"/>
          </a:xfrm>
          <a:prstGeom prst="rect">
            <a:avLst/>
          </a:prstGeom>
          <a:noFill/>
        </p:spPr>
      </p:pic>
      <p:sp>
        <p:nvSpPr>
          <p:cNvPr id="7" name="Down Arrow 6"/>
          <p:cNvSpPr/>
          <p:nvPr/>
        </p:nvSpPr>
        <p:spPr>
          <a:xfrm rot="2519581">
            <a:off x="5947622" y="3272542"/>
            <a:ext cx="391358" cy="51094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874238"/>
            <a:ext cx="8229600" cy="1143000"/>
          </a:xfrm>
        </p:spPr>
        <p:txBody>
          <a:bodyPr>
            <a:normAutofit/>
          </a:bodyPr>
          <a:lstStyle/>
          <a:p>
            <a:r>
              <a:rPr lang="en-US" dirty="0" smtClean="0"/>
              <a:t>Remote Oil Patch - MotionViewers</a:t>
            </a:r>
            <a:endParaRPr lang="en-US" dirty="0"/>
          </a:p>
        </p:txBody>
      </p:sp>
      <p:grpSp>
        <p:nvGrpSpPr>
          <p:cNvPr id="9" name="Group 8"/>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mj-lt"/>
                  <a:ea typeface="+mj-ea"/>
                  <a:cs typeface="+mj-cs"/>
                </a:rPr>
                <a:t>Special Applications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3" action="ppaction://hlinksldjump"/>
            </p:cNvPr>
            <p:cNvSpPr/>
            <p:nvPr/>
          </p:nvSpPr>
          <p:spPr>
            <a:xfrm>
              <a:off x="457200" y="533400"/>
              <a:ext cx="8077200" cy="685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2" action="ppaction://hlinksldjump"/>
          </p:cNvPr>
          <p:cNvSpPr/>
          <p:nvPr/>
        </p:nvSpPr>
        <p:spPr>
          <a:xfrm>
            <a:off x="2483556" y="2370667"/>
            <a:ext cx="4312355" cy="2370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Click to Return to Applications</a:t>
            </a:r>
            <a:endParaRPr lang="en-US" sz="3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4800" y="533400"/>
            <a:ext cx="82296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Blended Video Applications</a:t>
            </a:r>
            <a:endParaRPr lang="en-US" dirty="0"/>
          </a:p>
        </p:txBody>
      </p:sp>
      <p:sp>
        <p:nvSpPr>
          <p:cNvPr id="3" name="Content Placeholder 2"/>
          <p:cNvSpPr>
            <a:spLocks noGrp="1"/>
          </p:cNvSpPr>
          <p:nvPr>
            <p:ph idx="1"/>
          </p:nvPr>
        </p:nvSpPr>
        <p:spPr>
          <a:xfrm>
            <a:off x="457200" y="1600200"/>
            <a:ext cx="8686800" cy="4980482"/>
          </a:xfrm>
        </p:spPr>
        <p:txBody>
          <a:bodyPr>
            <a:normAutofit fontScale="92500" lnSpcReduction="10000"/>
          </a:bodyPr>
          <a:lstStyle/>
          <a:p>
            <a:r>
              <a:rPr lang="en-US" dirty="0" smtClean="0"/>
              <a:t>Blended Video for Enhanced Surveillance</a:t>
            </a:r>
          </a:p>
          <a:p>
            <a:pPr lvl="1"/>
            <a:r>
              <a:rPr lang="en-US" dirty="0" smtClean="0"/>
              <a:t>Every new job</a:t>
            </a:r>
          </a:p>
          <a:p>
            <a:pPr lvl="1"/>
            <a:r>
              <a:rPr lang="en-US" dirty="0" smtClean="0"/>
              <a:t>Retrofit existing surveillance projects for enhanced performance</a:t>
            </a:r>
          </a:p>
          <a:p>
            <a:r>
              <a:rPr lang="en-US" dirty="0" smtClean="0"/>
              <a:t>New Surveillance Architecture </a:t>
            </a:r>
          </a:p>
          <a:p>
            <a:pPr lvl="1"/>
            <a:r>
              <a:rPr lang="en-US" dirty="0" smtClean="0"/>
              <a:t>Combines wired CCTV cameras with Cordless/Wireless MotionViewer scouts</a:t>
            </a:r>
          </a:p>
          <a:p>
            <a:r>
              <a:rPr lang="en-US" dirty="0" smtClean="0"/>
              <a:t>Scouts – Detect/Notify for immediate confirmation</a:t>
            </a:r>
          </a:p>
          <a:p>
            <a:pPr lvl="1"/>
            <a:r>
              <a:rPr lang="en-US" b="1" dirty="0" smtClean="0"/>
              <a:t>Present Video </a:t>
            </a:r>
            <a:r>
              <a:rPr lang="en-US" dirty="0" smtClean="0"/>
              <a:t>for Law Enforcement response</a:t>
            </a:r>
            <a:endParaRPr lang="en-US" b="1" dirty="0" smtClean="0"/>
          </a:p>
          <a:p>
            <a:r>
              <a:rPr lang="en-US" dirty="0" smtClean="0"/>
              <a:t>CCTV Cameras - High Quality Video/DVR</a:t>
            </a:r>
          </a:p>
          <a:p>
            <a:pPr lvl="1"/>
            <a:r>
              <a:rPr lang="en-US" b="1" dirty="0" smtClean="0"/>
              <a:t>Post Event Video </a:t>
            </a:r>
            <a:r>
              <a:rPr lang="en-US" dirty="0" smtClean="0"/>
              <a:t>for coordination, review and analysis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Video Products</a:t>
            </a:r>
            <a:endParaRPr lang="en-US" dirty="0"/>
          </a:p>
        </p:txBody>
      </p:sp>
      <p:sp>
        <p:nvSpPr>
          <p:cNvPr id="27" name="Oval 26"/>
          <p:cNvSpPr/>
          <p:nvPr/>
        </p:nvSpPr>
        <p:spPr>
          <a:xfrm>
            <a:off x="304800" y="533400"/>
            <a:ext cx="82296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7" descr="C:\Users\Sales - 4\Pictures\RSI\Product Shots\Outdoor Cam\Outdoor Camera R 100K.jpg"/>
          <p:cNvPicPr>
            <a:picLocks noChangeAspect="1" noChangeArrowheads="1"/>
          </p:cNvPicPr>
          <p:nvPr/>
        </p:nvPicPr>
        <p:blipFill>
          <a:blip r:embed="rId2" cstate="email"/>
          <a:srcRect/>
          <a:stretch>
            <a:fillRect/>
          </a:stretch>
        </p:blipFill>
        <p:spPr bwMode="auto">
          <a:xfrm flipH="1">
            <a:off x="1495512" y="4440450"/>
            <a:ext cx="649685" cy="674235"/>
          </a:xfrm>
          <a:prstGeom prst="rect">
            <a:avLst/>
          </a:prstGeom>
          <a:noFill/>
          <a:ln w="9525">
            <a:noFill/>
            <a:miter lim="800000"/>
            <a:headEnd/>
            <a:tailEnd/>
          </a:ln>
        </p:spPr>
      </p:pic>
      <p:pic>
        <p:nvPicPr>
          <p:cNvPr id="25" name="Picture 23"/>
          <p:cNvPicPr>
            <a:picLocks noChangeAspect="1" noChangeArrowheads="1"/>
          </p:cNvPicPr>
          <p:nvPr/>
        </p:nvPicPr>
        <p:blipFill>
          <a:blip r:embed="rId3" cstate="email"/>
          <a:srcRect/>
          <a:stretch>
            <a:fillRect/>
          </a:stretch>
        </p:blipFill>
        <p:spPr bwMode="auto">
          <a:xfrm>
            <a:off x="3657600" y="1524000"/>
            <a:ext cx="1697007" cy="4453607"/>
          </a:xfrm>
          <a:prstGeom prst="rect">
            <a:avLst/>
          </a:prstGeom>
          <a:noFill/>
          <a:ln w="9525">
            <a:noFill/>
            <a:miter lim="800000"/>
            <a:headEnd/>
            <a:tailEnd/>
          </a:ln>
          <a:effectLst/>
        </p:spPr>
      </p:pic>
      <p:pic>
        <p:nvPicPr>
          <p:cNvPr id="26" name="Picture 7" descr="C:\Users\Sales - 4\Pictures\RSI\Product Shots\Outdoor Cam\Outdoor Camera R 100K.jpg"/>
          <p:cNvPicPr>
            <a:picLocks noChangeAspect="1" noChangeArrowheads="1"/>
          </p:cNvPicPr>
          <p:nvPr/>
        </p:nvPicPr>
        <p:blipFill>
          <a:blip r:embed="rId4" cstate="email"/>
          <a:srcRect/>
          <a:stretch>
            <a:fillRect/>
          </a:stretch>
        </p:blipFill>
        <p:spPr bwMode="auto">
          <a:xfrm>
            <a:off x="1885420" y="5359248"/>
            <a:ext cx="618501" cy="641872"/>
          </a:xfrm>
          <a:prstGeom prst="rect">
            <a:avLst/>
          </a:prstGeom>
          <a:noFill/>
          <a:ln w="9525">
            <a:noFill/>
            <a:miter lim="800000"/>
            <a:headEnd/>
            <a:tailEnd/>
          </a:ln>
        </p:spPr>
      </p:pic>
      <p:pic>
        <p:nvPicPr>
          <p:cNvPr id="29" name="Picture 7" descr="C:\Users\Sales - 4\Pictures\RSI\Product Shots\Outdoor Cam\Outdoor Camera R 100K.jpg"/>
          <p:cNvPicPr>
            <a:picLocks noChangeAspect="1" noChangeArrowheads="1"/>
          </p:cNvPicPr>
          <p:nvPr/>
        </p:nvPicPr>
        <p:blipFill>
          <a:blip r:embed="rId4" cstate="email"/>
          <a:srcRect/>
          <a:stretch>
            <a:fillRect/>
          </a:stretch>
        </p:blipFill>
        <p:spPr bwMode="auto">
          <a:xfrm>
            <a:off x="2670748" y="4700945"/>
            <a:ext cx="618501" cy="641872"/>
          </a:xfrm>
          <a:prstGeom prst="rect">
            <a:avLst/>
          </a:prstGeom>
          <a:noFill/>
          <a:ln w="9525">
            <a:noFill/>
            <a:miter lim="800000"/>
            <a:headEnd/>
            <a:tailEnd/>
          </a:ln>
        </p:spPr>
      </p:pic>
      <p:grpSp>
        <p:nvGrpSpPr>
          <p:cNvPr id="31" name="Group 30"/>
          <p:cNvGrpSpPr/>
          <p:nvPr/>
        </p:nvGrpSpPr>
        <p:grpSpPr>
          <a:xfrm>
            <a:off x="439814" y="1370483"/>
            <a:ext cx="3217784" cy="3086530"/>
            <a:chOff x="579620" y="808799"/>
            <a:chExt cx="3217784" cy="3086530"/>
          </a:xfrm>
        </p:grpSpPr>
        <p:grpSp>
          <p:nvGrpSpPr>
            <p:cNvPr id="32" name="Group 11"/>
            <p:cNvGrpSpPr/>
            <p:nvPr/>
          </p:nvGrpSpPr>
          <p:grpSpPr>
            <a:xfrm>
              <a:off x="579621" y="1600200"/>
              <a:ext cx="3217785" cy="2295129"/>
              <a:chOff x="6001635" y="2368550"/>
              <a:chExt cx="3142365" cy="2456944"/>
            </a:xfrm>
          </p:grpSpPr>
          <p:pic>
            <p:nvPicPr>
              <p:cNvPr id="52" name="Picture 2" descr="Outdoor Camera 2M"/>
              <p:cNvPicPr>
                <a:picLocks noChangeAspect="1" noChangeArrowheads="1"/>
              </p:cNvPicPr>
              <p:nvPr/>
            </p:nvPicPr>
            <p:blipFill>
              <a:blip r:embed="rId5" cstate="email"/>
              <a:srcRect/>
              <a:stretch>
                <a:fillRect/>
              </a:stretch>
            </p:blipFill>
            <p:spPr bwMode="auto">
              <a:xfrm>
                <a:off x="6858000" y="2368550"/>
                <a:ext cx="2286000" cy="2371725"/>
              </a:xfrm>
              <a:prstGeom prst="rect">
                <a:avLst/>
              </a:prstGeom>
              <a:noFill/>
              <a:ln w="9525">
                <a:noFill/>
                <a:miter lim="800000"/>
                <a:headEnd/>
                <a:tailEnd/>
              </a:ln>
            </p:spPr>
          </p:pic>
          <p:sp>
            <p:nvSpPr>
              <p:cNvPr id="53" name="TextBox 52"/>
              <p:cNvSpPr txBox="1"/>
              <p:nvPr/>
            </p:nvSpPr>
            <p:spPr>
              <a:xfrm>
                <a:off x="6001635" y="2534029"/>
                <a:ext cx="1199786" cy="1284956"/>
              </a:xfrm>
              <a:prstGeom prst="rect">
                <a:avLst/>
              </a:prstGeom>
              <a:noFill/>
            </p:spPr>
            <p:txBody>
              <a:bodyPr wrap="square">
                <a:spAutoFit/>
              </a:bodyPr>
              <a:lstStyle/>
              <a:p>
                <a:pPr fontAlgn="auto">
                  <a:spcBef>
                    <a:spcPts val="0"/>
                  </a:spcBef>
                  <a:spcAft>
                    <a:spcPts val="0"/>
                  </a:spcAft>
                  <a:defRPr/>
                </a:pPr>
                <a:r>
                  <a:rPr lang="en-US" sz="2400" dirty="0" smtClean="0">
                    <a:latin typeface="+mn-lt"/>
                    <a:cs typeface="Aharoni" pitchFamily="2" charset="-79"/>
                  </a:rPr>
                  <a:t>PIR </a:t>
                </a:r>
              </a:p>
              <a:p>
                <a:pPr fontAlgn="auto">
                  <a:spcBef>
                    <a:spcPts val="0"/>
                  </a:spcBef>
                  <a:spcAft>
                    <a:spcPts val="0"/>
                  </a:spcAft>
                  <a:defRPr/>
                </a:pPr>
                <a:r>
                  <a:rPr lang="en-US" sz="2400" dirty="0" smtClean="0">
                    <a:latin typeface="+mn-lt"/>
                    <a:cs typeface="Aharoni" pitchFamily="2" charset="-79"/>
                  </a:rPr>
                  <a:t>Motion</a:t>
                </a:r>
              </a:p>
              <a:p>
                <a:pPr fontAlgn="auto">
                  <a:spcBef>
                    <a:spcPts val="0"/>
                  </a:spcBef>
                  <a:spcAft>
                    <a:spcPts val="0"/>
                  </a:spcAft>
                  <a:defRPr/>
                </a:pPr>
                <a:r>
                  <a:rPr lang="en-US" sz="2400" dirty="0" smtClean="0">
                    <a:latin typeface="+mn-lt"/>
                    <a:cs typeface="Aharoni" pitchFamily="2" charset="-79"/>
                  </a:rPr>
                  <a:t>Sensor </a:t>
                </a:r>
                <a:endParaRPr lang="en-US" sz="2400" dirty="0">
                  <a:latin typeface="+mn-lt"/>
                  <a:cs typeface="Aharoni" pitchFamily="2" charset="-79"/>
                </a:endParaRPr>
              </a:p>
            </p:txBody>
          </p:sp>
          <p:sp>
            <p:nvSpPr>
              <p:cNvPr id="54" name="TextBox 53"/>
              <p:cNvSpPr txBox="1"/>
              <p:nvPr/>
            </p:nvSpPr>
            <p:spPr>
              <a:xfrm>
                <a:off x="6121755" y="3935909"/>
                <a:ext cx="1266826" cy="889585"/>
              </a:xfrm>
              <a:prstGeom prst="rect">
                <a:avLst/>
              </a:prstGeom>
              <a:noFill/>
            </p:spPr>
            <p:txBody>
              <a:bodyPr>
                <a:spAutoFit/>
              </a:bodyPr>
              <a:lstStyle/>
              <a:p>
                <a:pPr fontAlgn="auto">
                  <a:spcBef>
                    <a:spcPts val="0"/>
                  </a:spcBef>
                  <a:spcAft>
                    <a:spcPts val="0"/>
                  </a:spcAft>
                  <a:defRPr/>
                </a:pPr>
                <a:r>
                  <a:rPr lang="en-US" sz="2400" dirty="0">
                    <a:latin typeface="+mn-lt"/>
                    <a:cs typeface="Aharoni" pitchFamily="2" charset="-79"/>
                  </a:rPr>
                  <a:t>Video Camera</a:t>
                </a:r>
              </a:p>
            </p:txBody>
          </p:sp>
          <p:sp>
            <p:nvSpPr>
              <p:cNvPr id="55" name="Line 6"/>
              <p:cNvSpPr>
                <a:spLocks noChangeShapeType="1"/>
              </p:cNvSpPr>
              <p:nvPr/>
            </p:nvSpPr>
            <p:spPr bwMode="auto">
              <a:xfrm>
                <a:off x="7064851" y="3230537"/>
                <a:ext cx="945673" cy="169889"/>
              </a:xfrm>
              <a:prstGeom prst="line">
                <a:avLst/>
              </a:prstGeom>
              <a:noFill/>
              <a:ln w="28575">
                <a:solidFill>
                  <a:srgbClr val="CC0000"/>
                </a:solidFill>
                <a:round/>
                <a:headEnd/>
                <a:tailEnd type="triangle" w="med" len="med"/>
              </a:ln>
            </p:spPr>
            <p:txBody>
              <a:bodyPr/>
              <a:lstStyle/>
              <a:p>
                <a:endParaRPr lang="en-US"/>
              </a:p>
            </p:txBody>
          </p:sp>
          <p:sp>
            <p:nvSpPr>
              <p:cNvPr id="56" name="Line 6"/>
              <p:cNvSpPr>
                <a:spLocks noChangeShapeType="1"/>
              </p:cNvSpPr>
              <p:nvPr/>
            </p:nvSpPr>
            <p:spPr bwMode="auto">
              <a:xfrm flipV="1">
                <a:off x="6963767" y="4081461"/>
                <a:ext cx="1062635" cy="256922"/>
              </a:xfrm>
              <a:prstGeom prst="line">
                <a:avLst/>
              </a:prstGeom>
              <a:noFill/>
              <a:ln w="28575">
                <a:solidFill>
                  <a:srgbClr val="CC0000"/>
                </a:solidFill>
                <a:round/>
                <a:headEnd/>
                <a:tailEnd type="triangle" w="med" len="med"/>
              </a:ln>
            </p:spPr>
            <p:txBody>
              <a:bodyPr/>
              <a:lstStyle/>
              <a:p>
                <a:endParaRPr lang="en-US"/>
              </a:p>
            </p:txBody>
          </p:sp>
        </p:grpSp>
        <p:sp>
          <p:nvSpPr>
            <p:cNvPr id="51" name="TextBox 50"/>
            <p:cNvSpPr txBox="1"/>
            <p:nvPr/>
          </p:nvSpPr>
          <p:spPr>
            <a:xfrm>
              <a:off x="1077956" y="808799"/>
              <a:ext cx="2652906" cy="1077218"/>
            </a:xfrm>
            <a:prstGeom prst="rect">
              <a:avLst/>
            </a:prstGeom>
            <a:noFill/>
          </p:spPr>
          <p:txBody>
            <a:bodyPr wrap="none" rtlCol="0">
              <a:spAutoFit/>
            </a:bodyPr>
            <a:lstStyle/>
            <a:p>
              <a:pPr algn="ctr"/>
              <a:r>
                <a:rPr lang="en-US" sz="3200" b="1" dirty="0" smtClean="0"/>
                <a:t>Outdoor </a:t>
              </a:r>
            </a:p>
            <a:p>
              <a:pPr algn="ctr"/>
              <a:r>
                <a:rPr lang="en-US" sz="3200" b="1" dirty="0" smtClean="0"/>
                <a:t>MotionViewer</a:t>
              </a:r>
              <a:endParaRPr lang="en-US" sz="3200" b="1" dirty="0"/>
            </a:p>
          </p:txBody>
        </p:sp>
      </p:grpSp>
      <p:grpSp>
        <p:nvGrpSpPr>
          <p:cNvPr id="57" name="Group 56"/>
          <p:cNvGrpSpPr/>
          <p:nvPr/>
        </p:nvGrpSpPr>
        <p:grpSpPr>
          <a:xfrm>
            <a:off x="5867400" y="2555810"/>
            <a:ext cx="2403637" cy="1371600"/>
            <a:chOff x="6019800" y="4800600"/>
            <a:chExt cx="2403637" cy="1371600"/>
          </a:xfrm>
        </p:grpSpPr>
        <p:pic>
          <p:nvPicPr>
            <p:cNvPr id="58" name="Picture 10"/>
            <p:cNvPicPr>
              <a:picLocks noChangeAspect="1" noChangeArrowheads="1"/>
            </p:cNvPicPr>
            <p:nvPr/>
          </p:nvPicPr>
          <p:blipFill>
            <a:blip r:embed="rId6" cstate="email"/>
            <a:srcRect/>
            <a:stretch>
              <a:fillRect/>
            </a:stretch>
          </p:blipFill>
          <p:spPr bwMode="auto">
            <a:xfrm>
              <a:off x="6019800" y="4800600"/>
              <a:ext cx="2403637" cy="1371600"/>
            </a:xfrm>
            <a:prstGeom prst="rect">
              <a:avLst/>
            </a:prstGeom>
            <a:noFill/>
            <a:ln w="9525">
              <a:noFill/>
              <a:miter lim="800000"/>
              <a:headEnd/>
              <a:tailEnd/>
            </a:ln>
          </p:spPr>
        </p:pic>
        <p:sp>
          <p:nvSpPr>
            <p:cNvPr id="59" name="TextBox 58"/>
            <p:cNvSpPr txBox="1"/>
            <p:nvPr/>
          </p:nvSpPr>
          <p:spPr>
            <a:xfrm>
              <a:off x="6096000" y="4876800"/>
              <a:ext cx="2253309" cy="1077218"/>
            </a:xfrm>
            <a:prstGeom prst="rect">
              <a:avLst/>
            </a:prstGeom>
            <a:noFill/>
          </p:spPr>
          <p:txBody>
            <a:bodyPr wrap="none" rtlCol="0">
              <a:spAutoFit/>
            </a:bodyPr>
            <a:lstStyle/>
            <a:p>
              <a:r>
                <a:rPr lang="en-US" sz="3200" b="1" dirty="0" smtClean="0"/>
                <a:t>V6000 GPRS</a:t>
              </a:r>
            </a:p>
            <a:p>
              <a:r>
                <a:rPr lang="en-US" sz="3200" b="1" dirty="0" smtClean="0"/>
                <a:t>Panel</a:t>
              </a:r>
              <a:endParaRPr lang="en-US" sz="3200" b="1" dirty="0"/>
            </a:p>
          </p:txBody>
        </p:sp>
      </p:grpSp>
      <p:sp>
        <p:nvSpPr>
          <p:cNvPr id="60" name="TextBox 59"/>
          <p:cNvSpPr txBox="1"/>
          <p:nvPr/>
        </p:nvSpPr>
        <p:spPr>
          <a:xfrm>
            <a:off x="6059385" y="3932358"/>
            <a:ext cx="2379241" cy="830997"/>
          </a:xfrm>
          <a:prstGeom prst="rect">
            <a:avLst/>
          </a:prstGeom>
          <a:noFill/>
        </p:spPr>
        <p:txBody>
          <a:bodyPr wrap="none" rtlCol="0">
            <a:spAutoFit/>
          </a:bodyPr>
          <a:lstStyle/>
          <a:p>
            <a:pPr marL="225425" indent="-225425">
              <a:buFont typeface="Arial" pitchFamily="34" charset="0"/>
              <a:buChar char="•"/>
            </a:pPr>
            <a:r>
              <a:rPr lang="en-US" sz="2400" dirty="0" smtClean="0"/>
              <a:t>Standard</a:t>
            </a:r>
            <a:endParaRPr lang="en-US" sz="2400" dirty="0" smtClean="0">
              <a:solidFill>
                <a:srgbClr val="00B050"/>
              </a:solidFill>
            </a:endParaRPr>
          </a:p>
          <a:p>
            <a:pPr marL="225425" indent="-225425">
              <a:buFont typeface="Arial" pitchFamily="34" charset="0"/>
              <a:buChar char="•"/>
            </a:pPr>
            <a:r>
              <a:rPr lang="en-US" sz="2400" dirty="0" smtClean="0"/>
              <a:t>Extended Temp</a:t>
            </a:r>
            <a:endParaRPr lang="en-US" sz="2400" dirty="0">
              <a:solidFill>
                <a:srgbClr val="00B050"/>
              </a:solidFill>
            </a:endParaRPr>
          </a:p>
        </p:txBody>
      </p:sp>
      <p:pic>
        <p:nvPicPr>
          <p:cNvPr id="61" name="Picture 7" descr="C:\Users\Sales - 4\Pictures\RSI\Product Shots\Outdoor Cam\Outdoor Camera R 100K.jpg"/>
          <p:cNvPicPr>
            <a:picLocks noChangeAspect="1" noChangeArrowheads="1"/>
          </p:cNvPicPr>
          <p:nvPr/>
        </p:nvPicPr>
        <p:blipFill>
          <a:blip r:embed="rId4" cstate="email"/>
          <a:srcRect/>
          <a:stretch>
            <a:fillRect/>
          </a:stretch>
        </p:blipFill>
        <p:spPr bwMode="auto">
          <a:xfrm>
            <a:off x="2763185" y="5962618"/>
            <a:ext cx="618501" cy="641872"/>
          </a:xfrm>
          <a:prstGeom prst="rect">
            <a:avLst/>
          </a:prstGeom>
          <a:noFill/>
          <a:ln w="9525">
            <a:noFill/>
            <a:miter lim="800000"/>
            <a:headEnd/>
            <a:tailEnd/>
          </a:ln>
        </p:spPr>
      </p:pic>
      <p:pic>
        <p:nvPicPr>
          <p:cNvPr id="62" name="Picture 7" descr="C:\Users\Sales - 4\Pictures\RSI\Product Shots\Outdoor Cam\Outdoor Camera R 100K.jpg"/>
          <p:cNvPicPr>
            <a:picLocks noChangeAspect="1" noChangeArrowheads="1"/>
          </p:cNvPicPr>
          <p:nvPr/>
        </p:nvPicPr>
        <p:blipFill>
          <a:blip r:embed="rId2" cstate="email"/>
          <a:srcRect/>
          <a:stretch>
            <a:fillRect/>
          </a:stretch>
        </p:blipFill>
        <p:spPr bwMode="auto">
          <a:xfrm flipH="1">
            <a:off x="707035" y="5791479"/>
            <a:ext cx="649685" cy="674235"/>
          </a:xfrm>
          <a:prstGeom prst="rect">
            <a:avLst/>
          </a:prstGeom>
          <a:noFill/>
          <a:ln w="9525">
            <a:noFill/>
            <a:miter lim="800000"/>
            <a:headEnd/>
            <a:tailEnd/>
          </a:ln>
        </p:spPr>
      </p:pic>
      <p:pic>
        <p:nvPicPr>
          <p:cNvPr id="63" name="Picture 7" descr="C:\Users\Sales - 4\Pictures\RSI\Product Shots\Outdoor Cam\Outdoor Camera R 100K.jpg"/>
          <p:cNvPicPr>
            <a:picLocks noChangeAspect="1" noChangeArrowheads="1"/>
          </p:cNvPicPr>
          <p:nvPr/>
        </p:nvPicPr>
        <p:blipFill>
          <a:blip r:embed="rId2" cstate="email"/>
          <a:srcRect/>
          <a:stretch>
            <a:fillRect/>
          </a:stretch>
        </p:blipFill>
        <p:spPr bwMode="auto">
          <a:xfrm flipH="1">
            <a:off x="719107" y="4918740"/>
            <a:ext cx="649685" cy="6742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745521"/>
            <a:ext cx="6621517" cy="1265237"/>
          </a:xfrm>
        </p:spPr>
        <p:txBody>
          <a:bodyPr/>
          <a:lstStyle/>
          <a:p>
            <a:r>
              <a:rPr lang="en-US" dirty="0" smtClean="0"/>
              <a:t>Blended Video Architecture</a:t>
            </a:r>
          </a:p>
        </p:txBody>
      </p:sp>
      <p:sp>
        <p:nvSpPr>
          <p:cNvPr id="3" name="Content Placeholder 2"/>
          <p:cNvSpPr>
            <a:spLocks noGrp="1"/>
          </p:cNvSpPr>
          <p:nvPr>
            <p:ph idx="1"/>
          </p:nvPr>
        </p:nvSpPr>
        <p:spPr>
          <a:xfrm>
            <a:off x="4851070" y="2129051"/>
            <a:ext cx="4292930" cy="4546982"/>
          </a:xfrm>
        </p:spPr>
        <p:txBody>
          <a:bodyPr/>
          <a:lstStyle/>
          <a:p>
            <a:pPr marL="1588" indent="-1588">
              <a:buNone/>
            </a:pPr>
            <a:r>
              <a:rPr lang="en-US" dirty="0" smtClean="0"/>
              <a:t>Scouts + PTZ enabled 30% savings over standard architecture.</a:t>
            </a:r>
          </a:p>
        </p:txBody>
      </p:sp>
      <p:pic>
        <p:nvPicPr>
          <p:cNvPr id="1029" name="Picture 5"/>
          <p:cNvPicPr>
            <a:picLocks noChangeAspect="1" noChangeArrowheads="1"/>
          </p:cNvPicPr>
          <p:nvPr/>
        </p:nvPicPr>
        <p:blipFill>
          <a:blip r:embed="rId2" cstate="email"/>
          <a:srcRect/>
          <a:stretch>
            <a:fillRect/>
          </a:stretch>
        </p:blipFill>
        <p:spPr bwMode="auto">
          <a:xfrm>
            <a:off x="5465928" y="4125028"/>
            <a:ext cx="3352800" cy="2366963"/>
          </a:xfrm>
          <a:prstGeom prst="rect">
            <a:avLst/>
          </a:prstGeom>
          <a:noFill/>
          <a:ln w="19050">
            <a:solidFill>
              <a:schemeClr val="tx1"/>
            </a:solidFill>
            <a:miter lim="800000"/>
            <a:headEnd/>
            <a:tailEnd/>
          </a:ln>
        </p:spPr>
      </p:pic>
      <p:sp>
        <p:nvSpPr>
          <p:cNvPr id="6" name="TextBox 5"/>
          <p:cNvSpPr txBox="1">
            <a:spLocks noChangeArrowheads="1"/>
          </p:cNvSpPr>
          <p:nvPr/>
        </p:nvSpPr>
        <p:spPr bwMode="auto">
          <a:xfrm>
            <a:off x="4513998" y="4944925"/>
            <a:ext cx="990600" cy="646112"/>
          </a:xfrm>
          <a:prstGeom prst="rect">
            <a:avLst/>
          </a:prstGeom>
          <a:noFill/>
          <a:ln w="9525">
            <a:noFill/>
            <a:miter lim="800000"/>
            <a:headEnd/>
            <a:tailEnd/>
          </a:ln>
        </p:spPr>
        <p:txBody>
          <a:bodyPr>
            <a:spAutoFit/>
          </a:bodyPr>
          <a:lstStyle/>
          <a:p>
            <a:r>
              <a:rPr lang="en-US" sz="3600" dirty="0">
                <a:latin typeface="Arial Black" pitchFamily="34" charset="0"/>
              </a:rPr>
              <a:t>VS</a:t>
            </a:r>
          </a:p>
        </p:txBody>
      </p:sp>
      <p:sp>
        <p:nvSpPr>
          <p:cNvPr id="552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 name="Group 13"/>
          <p:cNvGrpSpPr/>
          <p:nvPr/>
        </p:nvGrpSpPr>
        <p:grpSpPr>
          <a:xfrm>
            <a:off x="201305" y="2320313"/>
            <a:ext cx="4191000" cy="4330700"/>
            <a:chOff x="201305" y="2320313"/>
            <a:chExt cx="4191000" cy="4330700"/>
          </a:xfrm>
        </p:grpSpPr>
        <p:grpSp>
          <p:nvGrpSpPr>
            <p:cNvPr id="4" name="Group 12"/>
            <p:cNvGrpSpPr/>
            <p:nvPr/>
          </p:nvGrpSpPr>
          <p:grpSpPr>
            <a:xfrm>
              <a:off x="201305" y="2320313"/>
              <a:ext cx="4191000" cy="4330700"/>
              <a:chOff x="4800600" y="2374900"/>
              <a:chExt cx="4191000" cy="4330700"/>
            </a:xfrm>
          </p:grpSpPr>
          <p:pic>
            <p:nvPicPr>
              <p:cNvPr id="1028" name="Picture 4"/>
              <p:cNvPicPr>
                <a:picLocks noChangeAspect="1" noChangeArrowheads="1"/>
              </p:cNvPicPr>
              <p:nvPr/>
            </p:nvPicPr>
            <p:blipFill>
              <a:blip r:embed="rId3" cstate="email"/>
              <a:srcRect/>
              <a:stretch>
                <a:fillRect/>
              </a:stretch>
            </p:blipFill>
            <p:spPr bwMode="auto">
              <a:xfrm>
                <a:off x="4800600" y="2374900"/>
                <a:ext cx="4191000" cy="4330700"/>
              </a:xfrm>
              <a:prstGeom prst="rect">
                <a:avLst/>
              </a:prstGeom>
              <a:noFill/>
              <a:ln w="19050">
                <a:solidFill>
                  <a:schemeClr val="tx1"/>
                </a:solidFill>
                <a:miter lim="800000"/>
                <a:headEnd/>
                <a:tailEnd/>
              </a:ln>
            </p:spPr>
          </p:pic>
          <p:sp>
            <p:nvSpPr>
              <p:cNvPr id="8" name="Rectangle 7"/>
              <p:cNvSpPr/>
              <p:nvPr/>
            </p:nvSpPr>
            <p:spPr>
              <a:xfrm>
                <a:off x="7642746" y="4694830"/>
                <a:ext cx="1228299"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3"/>
              <p:cNvPicPr>
                <a:picLocks noChangeAspect="1" noChangeArrowheads="1"/>
              </p:cNvPicPr>
              <p:nvPr/>
            </p:nvPicPr>
            <p:blipFill>
              <a:blip r:embed="rId4" cstate="email"/>
              <a:srcRect/>
              <a:stretch>
                <a:fillRect/>
              </a:stretch>
            </p:blipFill>
            <p:spPr bwMode="auto">
              <a:xfrm>
                <a:off x="7935253" y="4067032"/>
                <a:ext cx="976357" cy="2561083"/>
              </a:xfrm>
              <a:prstGeom prst="rect">
                <a:avLst/>
              </a:prstGeom>
              <a:noFill/>
              <a:ln w="9525">
                <a:noFill/>
                <a:miter lim="800000"/>
                <a:headEnd/>
                <a:tailEnd/>
              </a:ln>
            </p:spPr>
          </p:pic>
          <p:sp>
            <p:nvSpPr>
              <p:cNvPr id="11" name="Rectangle 10"/>
              <p:cNvSpPr/>
              <p:nvPr/>
            </p:nvSpPr>
            <p:spPr>
              <a:xfrm>
                <a:off x="5613621" y="3697357"/>
                <a:ext cx="1057523" cy="938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22505" y="4561367"/>
                <a:ext cx="235766" cy="2126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4" descr="Encoder HD HDPro 03"/>
            <p:cNvPicPr>
              <a:picLocks noChangeAspect="1" noChangeArrowheads="1"/>
            </p:cNvPicPr>
            <p:nvPr/>
          </p:nvPicPr>
          <p:blipFill>
            <a:blip r:embed="rId5" cstate="email"/>
            <a:srcRect/>
            <a:stretch>
              <a:fillRect/>
            </a:stretch>
          </p:blipFill>
          <p:spPr bwMode="auto">
            <a:xfrm>
              <a:off x="556608" y="3643838"/>
              <a:ext cx="1441659" cy="814851"/>
            </a:xfrm>
            <a:prstGeom prst="rect">
              <a:avLst/>
            </a:prstGeom>
            <a:noFill/>
          </p:spPr>
        </p:pic>
      </p:grpSp>
      <p:grpSp>
        <p:nvGrpSpPr>
          <p:cNvPr id="5" name="Group 14"/>
          <p:cNvGrpSpPr/>
          <p:nvPr/>
        </p:nvGrpSpPr>
        <p:grpSpPr>
          <a:xfrm>
            <a:off x="6460756" y="-164891"/>
            <a:ext cx="2540833" cy="1394085"/>
            <a:chOff x="457200" y="274638"/>
            <a:chExt cx="8229600" cy="1143000"/>
          </a:xfrm>
        </p:grpSpPr>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Oval 16">
              <a:hlinkClick r:id="rId6"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kern="0" dirty="0"/>
              <a:t>Immediate </a:t>
            </a:r>
            <a:r>
              <a:rPr lang="en-US" kern="0" dirty="0" smtClean="0"/>
              <a:t>Detect</a:t>
            </a:r>
            <a:br>
              <a:rPr lang="en-US" kern="0" dirty="0" smtClean="0"/>
            </a:br>
            <a:r>
              <a:rPr lang="en-US" kern="0" dirty="0" smtClean="0"/>
              <a:t>Priority Response</a:t>
            </a:r>
            <a:endParaRPr lang="en-US" dirty="0"/>
          </a:p>
        </p:txBody>
      </p:sp>
      <p:sp>
        <p:nvSpPr>
          <p:cNvPr id="4" name="Title 1"/>
          <p:cNvSpPr txBox="1">
            <a:spLocks/>
          </p:cNvSpPr>
          <p:nvPr/>
        </p:nvSpPr>
        <p:spPr bwMode="auto">
          <a:xfrm>
            <a:off x="0" y="600512"/>
            <a:ext cx="6781800" cy="1524000"/>
          </a:xfrm>
          <a:prstGeom prst="rect">
            <a:avLst/>
          </a:prstGeom>
          <a:noFill/>
          <a:ln w="9525">
            <a:noFill/>
            <a:miter lim="800000"/>
            <a:headEnd/>
            <a:tailEnd/>
          </a:ln>
        </p:spPr>
        <p:txBody>
          <a:bodyPr anchor="ctr"/>
          <a:lstStyle/>
          <a:p>
            <a:pPr algn="ctr" eaLnBrk="0" hangingPunct="0">
              <a:defRPr/>
            </a:pPr>
            <a:endParaRPr lang="en-US" sz="4400" kern="0" dirty="0">
              <a:ea typeface="+mj-ea"/>
              <a:cs typeface="+mj-cs"/>
            </a:endParaRPr>
          </a:p>
        </p:txBody>
      </p:sp>
      <p:pic>
        <p:nvPicPr>
          <p:cNvPr id="5" name="Picture 2" descr="C:\Users\Sales - 4\Desktop\operator.jpg"/>
          <p:cNvPicPr>
            <a:picLocks noChangeAspect="1" noChangeArrowheads="1"/>
          </p:cNvPicPr>
          <p:nvPr/>
        </p:nvPicPr>
        <p:blipFill>
          <a:blip r:embed="rId3" cstate="email"/>
          <a:srcRect/>
          <a:stretch>
            <a:fillRect/>
          </a:stretch>
        </p:blipFill>
        <p:spPr bwMode="auto">
          <a:xfrm>
            <a:off x="3810000" y="3127375"/>
            <a:ext cx="3144837" cy="3095625"/>
          </a:xfrm>
          <a:prstGeom prst="rect">
            <a:avLst/>
          </a:prstGeom>
          <a:noFill/>
          <a:ln w="9525">
            <a:noFill/>
            <a:miter lim="800000"/>
            <a:headEnd/>
            <a:tailEnd/>
          </a:ln>
        </p:spPr>
      </p:pic>
      <p:pic>
        <p:nvPicPr>
          <p:cNvPr id="7" name="Picture 16" descr="C:\Users\Sales 3\Pictures\RSI\Product Shots\Outdoor Cam\Outdoor Camera 2M.jpg"/>
          <p:cNvPicPr>
            <a:picLocks noChangeAspect="1" noChangeArrowheads="1"/>
          </p:cNvPicPr>
          <p:nvPr/>
        </p:nvPicPr>
        <p:blipFill>
          <a:blip r:embed="rId4" cstate="email"/>
          <a:srcRect/>
          <a:stretch>
            <a:fillRect/>
          </a:stretch>
        </p:blipFill>
        <p:spPr bwMode="auto">
          <a:xfrm flipH="1">
            <a:off x="1143000" y="4724400"/>
            <a:ext cx="1694755" cy="1758950"/>
          </a:xfrm>
          <a:prstGeom prst="rect">
            <a:avLst/>
          </a:prstGeom>
          <a:noFill/>
          <a:ln w="9525">
            <a:noFill/>
            <a:miter lim="800000"/>
            <a:headEnd/>
            <a:tailEnd/>
          </a:ln>
        </p:spPr>
      </p:pic>
      <p:sp>
        <p:nvSpPr>
          <p:cNvPr id="8" name="TextBox 7"/>
          <p:cNvSpPr txBox="1"/>
          <p:nvPr/>
        </p:nvSpPr>
        <p:spPr>
          <a:xfrm>
            <a:off x="762000" y="6248400"/>
            <a:ext cx="2133600" cy="461665"/>
          </a:xfrm>
          <a:prstGeom prst="rect">
            <a:avLst/>
          </a:prstGeom>
          <a:noFill/>
        </p:spPr>
        <p:txBody>
          <a:bodyPr wrap="square" rtlCol="0">
            <a:spAutoFit/>
          </a:bodyPr>
          <a:lstStyle/>
          <a:p>
            <a:r>
              <a:rPr lang="en-US" sz="2400" dirty="0" smtClean="0"/>
              <a:t>MotionViewer</a:t>
            </a:r>
            <a:endParaRPr lang="en-US" sz="2400" dirty="0"/>
          </a:p>
        </p:txBody>
      </p:sp>
      <p:grpSp>
        <p:nvGrpSpPr>
          <p:cNvPr id="9" name="Group 28"/>
          <p:cNvGrpSpPr/>
          <p:nvPr/>
        </p:nvGrpSpPr>
        <p:grpSpPr>
          <a:xfrm>
            <a:off x="228600" y="2895600"/>
            <a:ext cx="1524000" cy="970173"/>
            <a:chOff x="228600" y="2895600"/>
            <a:chExt cx="1524000" cy="970173"/>
          </a:xfrm>
        </p:grpSpPr>
        <p:pic>
          <p:nvPicPr>
            <p:cNvPr id="10" name="Picture 2" descr="C:\Users\kjentoft\Pictures\RSI\Product Shots\General Product\RSIalarm_CPU.jpg"/>
            <p:cNvPicPr>
              <a:picLocks noChangeAspect="1" noChangeArrowheads="1"/>
            </p:cNvPicPr>
            <p:nvPr/>
          </p:nvPicPr>
          <p:blipFill>
            <a:blip r:embed="rId5" cstate="email"/>
            <a:srcRect/>
            <a:stretch>
              <a:fillRect/>
            </a:stretch>
          </p:blipFill>
          <p:spPr bwMode="auto">
            <a:xfrm>
              <a:off x="228600" y="2895600"/>
              <a:ext cx="1524000" cy="970173"/>
            </a:xfrm>
            <a:prstGeom prst="rect">
              <a:avLst/>
            </a:prstGeom>
            <a:noFill/>
          </p:spPr>
        </p:pic>
        <p:sp>
          <p:nvSpPr>
            <p:cNvPr id="11" name="TextBox 10"/>
            <p:cNvSpPr txBox="1"/>
            <p:nvPr/>
          </p:nvSpPr>
          <p:spPr>
            <a:xfrm>
              <a:off x="304800" y="2971800"/>
              <a:ext cx="1447800" cy="830997"/>
            </a:xfrm>
            <a:prstGeom prst="rect">
              <a:avLst/>
            </a:prstGeom>
            <a:noFill/>
          </p:spPr>
          <p:txBody>
            <a:bodyPr wrap="square" rtlCol="0">
              <a:spAutoFit/>
            </a:bodyPr>
            <a:lstStyle/>
            <a:p>
              <a:pPr algn="ctr"/>
              <a:r>
                <a:rPr lang="en-US" sz="2400" dirty="0" smtClean="0"/>
                <a:t>Panel</a:t>
              </a:r>
            </a:p>
            <a:p>
              <a:pPr algn="ctr"/>
              <a:r>
                <a:rPr lang="en-US" sz="2400" dirty="0" smtClean="0"/>
                <a:t>Hub</a:t>
              </a:r>
              <a:endParaRPr lang="en-US" sz="2400" dirty="0"/>
            </a:p>
          </p:txBody>
        </p:sp>
      </p:grpSp>
      <p:grpSp>
        <p:nvGrpSpPr>
          <p:cNvPr id="12" name="Group 25"/>
          <p:cNvGrpSpPr/>
          <p:nvPr/>
        </p:nvGrpSpPr>
        <p:grpSpPr>
          <a:xfrm>
            <a:off x="2057400" y="2356528"/>
            <a:ext cx="2464850" cy="1371600"/>
            <a:chOff x="2057400" y="1524000"/>
            <a:chExt cx="2464850" cy="1371600"/>
          </a:xfrm>
        </p:grpSpPr>
        <p:pic>
          <p:nvPicPr>
            <p:cNvPr id="13" name="Picture 4" descr="http://humboldtherald.files.wordpress.com/2008/10/cell-tower1.jpg"/>
            <p:cNvPicPr>
              <a:picLocks noChangeAspect="1" noChangeArrowheads="1"/>
            </p:cNvPicPr>
            <p:nvPr/>
          </p:nvPicPr>
          <p:blipFill>
            <a:blip r:embed="rId6" cstate="email"/>
            <a:srcRect/>
            <a:stretch>
              <a:fillRect/>
            </a:stretch>
          </p:blipFill>
          <p:spPr bwMode="auto">
            <a:xfrm>
              <a:off x="2057400" y="1524000"/>
              <a:ext cx="1012197" cy="1371600"/>
            </a:xfrm>
            <a:prstGeom prst="rect">
              <a:avLst/>
            </a:prstGeom>
            <a:noFill/>
          </p:spPr>
        </p:pic>
        <p:sp>
          <p:nvSpPr>
            <p:cNvPr id="14" name="TextBox 13"/>
            <p:cNvSpPr txBox="1"/>
            <p:nvPr/>
          </p:nvSpPr>
          <p:spPr>
            <a:xfrm>
              <a:off x="3048000" y="1676400"/>
              <a:ext cx="1474250" cy="461665"/>
            </a:xfrm>
            <a:prstGeom prst="rect">
              <a:avLst/>
            </a:prstGeom>
            <a:noFill/>
          </p:spPr>
          <p:txBody>
            <a:bodyPr wrap="none" rtlCol="0">
              <a:spAutoFit/>
            </a:bodyPr>
            <a:lstStyle/>
            <a:p>
              <a:r>
                <a:rPr lang="en-US" sz="2400" dirty="0" smtClean="0"/>
                <a:t>Cell Tower</a:t>
              </a:r>
              <a:endParaRPr lang="en-US" sz="2400" dirty="0"/>
            </a:p>
          </p:txBody>
        </p:sp>
      </p:grpSp>
      <p:sp>
        <p:nvSpPr>
          <p:cNvPr id="15" name="TextBox 14"/>
          <p:cNvSpPr txBox="1"/>
          <p:nvPr/>
        </p:nvSpPr>
        <p:spPr>
          <a:xfrm>
            <a:off x="4343400" y="5181600"/>
            <a:ext cx="2057400" cy="830997"/>
          </a:xfrm>
          <a:prstGeom prst="rect">
            <a:avLst/>
          </a:prstGeom>
          <a:noFill/>
        </p:spPr>
        <p:txBody>
          <a:bodyPr wrap="square" rtlCol="0">
            <a:spAutoFit/>
          </a:bodyPr>
          <a:lstStyle/>
          <a:p>
            <a:r>
              <a:rPr lang="en-US" sz="2400" b="1" dirty="0" smtClean="0">
                <a:solidFill>
                  <a:schemeClr val="bg1"/>
                </a:solidFill>
              </a:rPr>
              <a:t>Monitoring</a:t>
            </a:r>
          </a:p>
          <a:p>
            <a:r>
              <a:rPr lang="en-US" sz="2400" b="1" dirty="0" smtClean="0">
                <a:solidFill>
                  <a:schemeClr val="bg1"/>
                </a:solidFill>
              </a:rPr>
              <a:t>Station</a:t>
            </a:r>
            <a:endParaRPr lang="en-US" sz="2400" b="1" dirty="0">
              <a:solidFill>
                <a:schemeClr val="bg1"/>
              </a:solidFill>
            </a:endParaRPr>
          </a:p>
        </p:txBody>
      </p:sp>
      <p:grpSp>
        <p:nvGrpSpPr>
          <p:cNvPr id="16" name="Group 26"/>
          <p:cNvGrpSpPr/>
          <p:nvPr/>
        </p:nvGrpSpPr>
        <p:grpSpPr>
          <a:xfrm>
            <a:off x="7239000" y="4800600"/>
            <a:ext cx="1529008" cy="1833265"/>
            <a:chOff x="7239000" y="4800600"/>
            <a:chExt cx="1529008" cy="1833265"/>
          </a:xfrm>
        </p:grpSpPr>
        <p:pic>
          <p:nvPicPr>
            <p:cNvPr id="17" name="Picture 6" descr="http://t0.gstatic.com/images?q=tbn:YJukukSLngcfrM:http://base-images.cygnuspub.com/images/Products/LET/2009/Jun/300x300/TACTICALTAIL_LawEnforcementTac_LET_0.png">
              <a:hlinkClick r:id="rId7"/>
            </p:cNvPr>
            <p:cNvPicPr>
              <a:picLocks noChangeAspect="1" noChangeArrowheads="1"/>
            </p:cNvPicPr>
            <p:nvPr/>
          </p:nvPicPr>
          <p:blipFill>
            <a:blip r:embed="rId8" cstate="email"/>
            <a:srcRect l="19149" r="17021" b="19149"/>
            <a:stretch>
              <a:fillRect/>
            </a:stretch>
          </p:blipFill>
          <p:spPr bwMode="auto">
            <a:xfrm flipH="1">
              <a:off x="7391400" y="4800600"/>
              <a:ext cx="1143000" cy="1447800"/>
            </a:xfrm>
            <a:prstGeom prst="rect">
              <a:avLst/>
            </a:prstGeom>
            <a:noFill/>
          </p:spPr>
        </p:pic>
        <p:sp>
          <p:nvSpPr>
            <p:cNvPr id="18" name="TextBox 17"/>
            <p:cNvSpPr txBox="1"/>
            <p:nvPr/>
          </p:nvSpPr>
          <p:spPr>
            <a:xfrm>
              <a:off x="7239000" y="6172200"/>
              <a:ext cx="1529008" cy="461665"/>
            </a:xfrm>
            <a:prstGeom prst="rect">
              <a:avLst/>
            </a:prstGeom>
            <a:noFill/>
          </p:spPr>
          <p:txBody>
            <a:bodyPr wrap="none" rtlCol="0">
              <a:spAutoFit/>
            </a:bodyPr>
            <a:lstStyle/>
            <a:p>
              <a:r>
                <a:rPr lang="en-US" sz="2400" dirty="0" smtClean="0"/>
                <a:t>Responder</a:t>
              </a:r>
              <a:endParaRPr lang="en-US" sz="2400" dirty="0"/>
            </a:p>
          </p:txBody>
        </p:sp>
      </p:grpSp>
      <p:grpSp>
        <p:nvGrpSpPr>
          <p:cNvPr id="19" name="Group 27"/>
          <p:cNvGrpSpPr/>
          <p:nvPr/>
        </p:nvGrpSpPr>
        <p:grpSpPr>
          <a:xfrm>
            <a:off x="389155" y="3790725"/>
            <a:ext cx="1425502" cy="984607"/>
            <a:chOff x="389155" y="3790725"/>
            <a:chExt cx="1425502" cy="984607"/>
          </a:xfrm>
        </p:grpSpPr>
        <p:sp>
          <p:nvSpPr>
            <p:cNvPr id="20" name="Lightning Bolt 19"/>
            <p:cNvSpPr/>
            <p:nvPr/>
          </p:nvSpPr>
          <p:spPr>
            <a:xfrm rot="893838">
              <a:off x="389155" y="3790725"/>
              <a:ext cx="1425502" cy="984607"/>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85800" y="4267200"/>
              <a:ext cx="1021433" cy="369332"/>
            </a:xfrm>
            <a:prstGeom prst="rect">
              <a:avLst/>
            </a:prstGeom>
            <a:noFill/>
          </p:spPr>
          <p:txBody>
            <a:bodyPr wrap="none" rtlCol="0">
              <a:spAutoFit/>
            </a:bodyPr>
            <a:lstStyle/>
            <a:p>
              <a:r>
                <a:rPr lang="en-US" dirty="0" smtClean="0"/>
                <a:t>900 MHz</a:t>
              </a:r>
              <a:endParaRPr lang="en-US" dirty="0"/>
            </a:p>
          </p:txBody>
        </p:sp>
      </p:grpSp>
      <p:sp>
        <p:nvSpPr>
          <p:cNvPr id="22" name="Right Arrow 21"/>
          <p:cNvSpPr/>
          <p:nvPr/>
        </p:nvSpPr>
        <p:spPr>
          <a:xfrm rot="2393006">
            <a:off x="7010400" y="4724400"/>
            <a:ext cx="685800" cy="4572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393006">
            <a:off x="2936281" y="3251235"/>
            <a:ext cx="903296" cy="41012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ightning Bolt 23"/>
          <p:cNvSpPr/>
          <p:nvPr/>
        </p:nvSpPr>
        <p:spPr>
          <a:xfrm rot="8532666">
            <a:off x="1042965" y="2539993"/>
            <a:ext cx="1369230" cy="357380"/>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am Garage Door.mpg">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5715000" y="2286000"/>
            <a:ext cx="3048000"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video>
              <p:cMediaNode vol="80000">
                <p:cTn id="32" fill="hold" display="0">
                  <p:stCondLst>
                    <p:cond delay="indefinite"/>
                  </p:stCondLst>
                </p:cTn>
                <p:tgtEl>
                  <p:spTgt spid="3"/>
                </p:tgtEl>
              </p:cMediaNode>
            </p:video>
          </p:childTnLst>
        </p:cTn>
      </p:par>
    </p:tnLst>
    <p:bldLst>
      <p:bldP spid="22" grpId="0" animBg="1"/>
      <p:bldP spid="23" grpId="0" animBg="1"/>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97540"/>
            <a:ext cx="8229600" cy="4055660"/>
          </a:xfrm>
        </p:spPr>
        <p:txBody>
          <a:bodyPr/>
          <a:lstStyle/>
          <a:p>
            <a:r>
              <a:rPr lang="en-US" dirty="0" smtClean="0"/>
              <a:t>Providing “Response” and “Arrests” beyond traditional surveillance and DVRs</a:t>
            </a:r>
          </a:p>
          <a:p>
            <a:r>
              <a:rPr lang="en-US" dirty="0" smtClean="0"/>
              <a:t>Combining Alarm Systems with CCTV</a:t>
            </a:r>
          </a:p>
          <a:p>
            <a:r>
              <a:rPr lang="en-US" dirty="0" smtClean="0"/>
              <a:t>Customers want captures:</a:t>
            </a:r>
          </a:p>
          <a:p>
            <a:pPr lvl="1"/>
            <a:r>
              <a:rPr lang="en-US" dirty="0" smtClean="0"/>
              <a:t>Mitigate loss before it occurs</a:t>
            </a:r>
          </a:p>
          <a:p>
            <a:pPr lvl="1"/>
            <a:r>
              <a:rPr lang="en-US" dirty="0" smtClean="0"/>
              <a:t>Satisfaction beyond insurance claim</a:t>
            </a:r>
          </a:p>
          <a:p>
            <a:pPr lvl="1"/>
            <a:r>
              <a:rPr lang="en-US" dirty="0" smtClean="0"/>
              <a:t>Maximize deterrence </a:t>
            </a:r>
            <a:endParaRPr lang="en-US" dirty="0"/>
          </a:p>
        </p:txBody>
      </p:sp>
      <p:sp>
        <p:nvSpPr>
          <p:cNvPr id="4" name="Title 1"/>
          <p:cNvSpPr>
            <a:spLocks noGrp="1"/>
          </p:cNvSpPr>
          <p:nvPr>
            <p:ph type="title"/>
          </p:nvPr>
        </p:nvSpPr>
        <p:spPr>
          <a:xfrm>
            <a:off x="457200" y="1174038"/>
            <a:ext cx="8229600" cy="1143000"/>
          </a:xfrm>
        </p:spPr>
        <p:txBody>
          <a:bodyPr/>
          <a:lstStyle/>
          <a:p>
            <a:r>
              <a:rPr lang="en-US" dirty="0" smtClean="0"/>
              <a:t>Blended Video Architecture</a:t>
            </a:r>
          </a:p>
        </p:txBody>
      </p:sp>
      <p:grpSp>
        <p:nvGrpSpPr>
          <p:cNvPr id="2" name="Group 4"/>
          <p:cNvGrpSpPr/>
          <p:nvPr/>
        </p:nvGrpSpPr>
        <p:grpSpPr>
          <a:xfrm>
            <a:off x="6460756" y="-164891"/>
            <a:ext cx="2540833" cy="1394085"/>
            <a:chOff x="457200" y="274638"/>
            <a:chExt cx="8229600" cy="1143000"/>
          </a:xfrm>
        </p:grpSpPr>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Oval 6"/>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a:blip r:embed="rId2" cstate="email"/>
          <a:srcRect/>
          <a:stretch>
            <a:fillRect/>
          </a:stretch>
        </p:blipFill>
        <p:spPr>
          <a:xfrm>
            <a:off x="1984375" y="2381250"/>
            <a:ext cx="7046913" cy="4343400"/>
          </a:xfrm>
          <a:solidFill>
            <a:schemeClr val="bg1">
              <a:lumMod val="75000"/>
            </a:schemeClr>
          </a:solidFill>
          <a:ln w="28575">
            <a:solidFill>
              <a:schemeClr val="tx1"/>
            </a:solidFill>
          </a:ln>
        </p:spPr>
      </p:pic>
      <p:sp>
        <p:nvSpPr>
          <p:cNvPr id="20483" name="Title 1"/>
          <p:cNvSpPr>
            <a:spLocks noGrp="1"/>
          </p:cNvSpPr>
          <p:nvPr>
            <p:ph type="title"/>
          </p:nvPr>
        </p:nvSpPr>
        <p:spPr>
          <a:xfrm>
            <a:off x="0" y="1114979"/>
            <a:ext cx="9143999" cy="1143000"/>
          </a:xfrm>
        </p:spPr>
        <p:txBody>
          <a:bodyPr>
            <a:normAutofit/>
          </a:bodyPr>
          <a:lstStyle/>
          <a:p>
            <a:r>
              <a:rPr lang="en-US" dirty="0" smtClean="0"/>
              <a:t>Traditional Surveillance Design/Quote</a:t>
            </a:r>
          </a:p>
        </p:txBody>
      </p:sp>
      <p:sp>
        <p:nvSpPr>
          <p:cNvPr id="19" name="TextBox 18"/>
          <p:cNvSpPr txBox="1"/>
          <p:nvPr/>
        </p:nvSpPr>
        <p:spPr>
          <a:xfrm>
            <a:off x="3803650" y="3327400"/>
            <a:ext cx="2278063" cy="646113"/>
          </a:xfrm>
          <a:prstGeom prst="rect">
            <a:avLst/>
          </a:prstGeom>
          <a:solidFill>
            <a:schemeClr val="accent5">
              <a:lumMod val="90000"/>
            </a:schemeClr>
          </a:solidFill>
        </p:spPr>
        <p:txBody>
          <a:bodyPr>
            <a:spAutoFit/>
          </a:bodyPr>
          <a:lstStyle/>
          <a:p>
            <a:pPr marL="233363" indent="-233363">
              <a:buFont typeface="Arial" pitchFamily="34" charset="0"/>
              <a:buChar char="•"/>
              <a:defRPr/>
            </a:pPr>
            <a:r>
              <a:rPr lang="en-US" dirty="0"/>
              <a:t>16 Channel DVR</a:t>
            </a:r>
          </a:p>
          <a:p>
            <a:pPr marL="233363" indent="-233363">
              <a:buFont typeface="Arial" pitchFamily="34" charset="0"/>
              <a:buChar char="•"/>
              <a:defRPr/>
            </a:pPr>
            <a:r>
              <a:rPr lang="en-US" dirty="0"/>
              <a:t>12 wired Cameras</a:t>
            </a:r>
          </a:p>
        </p:txBody>
      </p:sp>
      <p:sp>
        <p:nvSpPr>
          <p:cNvPr id="17" name="Rectangle 16"/>
          <p:cNvSpPr>
            <a:spLocks noChangeArrowheads="1"/>
          </p:cNvSpPr>
          <p:nvPr/>
        </p:nvSpPr>
        <p:spPr bwMode="auto">
          <a:xfrm>
            <a:off x="3786188" y="3968750"/>
            <a:ext cx="2286000" cy="369888"/>
          </a:xfrm>
          <a:prstGeom prst="rect">
            <a:avLst/>
          </a:prstGeom>
          <a:solidFill>
            <a:srgbClr val="FFFF00"/>
          </a:solidFill>
          <a:ln w="9525">
            <a:noFill/>
            <a:miter lim="800000"/>
            <a:headEnd/>
            <a:tailEnd/>
          </a:ln>
        </p:spPr>
        <p:txBody>
          <a:bodyPr>
            <a:spAutoFit/>
          </a:bodyPr>
          <a:lstStyle/>
          <a:p>
            <a:pPr marL="233363" indent="-233363">
              <a:buFont typeface="Arial" charset="0"/>
              <a:buChar char="•"/>
            </a:pPr>
            <a:r>
              <a:rPr lang="en-US" dirty="0"/>
              <a:t>$</a:t>
            </a:r>
            <a:r>
              <a:rPr lang="en-US" dirty="0" smtClean="0"/>
              <a:t>28,000</a:t>
            </a:r>
            <a:endParaRPr lang="en-US" dirty="0"/>
          </a:p>
        </p:txBody>
      </p:sp>
      <p:grpSp>
        <p:nvGrpSpPr>
          <p:cNvPr id="2" name="Group 64"/>
          <p:cNvGrpSpPr>
            <a:grpSpLocks/>
          </p:cNvGrpSpPr>
          <p:nvPr/>
        </p:nvGrpSpPr>
        <p:grpSpPr bwMode="auto">
          <a:xfrm>
            <a:off x="2643188" y="2825750"/>
            <a:ext cx="6248400" cy="3352800"/>
            <a:chOff x="1752600" y="2743200"/>
            <a:chExt cx="6248400" cy="3352800"/>
          </a:xfrm>
        </p:grpSpPr>
        <p:grpSp>
          <p:nvGrpSpPr>
            <p:cNvPr id="3" name="Group 52"/>
            <p:cNvGrpSpPr>
              <a:grpSpLocks/>
            </p:cNvGrpSpPr>
            <p:nvPr/>
          </p:nvGrpSpPr>
          <p:grpSpPr bwMode="auto">
            <a:xfrm>
              <a:off x="1752600" y="2743200"/>
              <a:ext cx="5715000" cy="3352800"/>
              <a:chOff x="1752600" y="2743200"/>
              <a:chExt cx="5715000" cy="3352800"/>
            </a:xfrm>
          </p:grpSpPr>
          <p:pic>
            <p:nvPicPr>
              <p:cNvPr id="20500"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1851025" y="5495925"/>
                <a:ext cx="284163" cy="176213"/>
              </a:xfrm>
              <a:prstGeom prst="rect">
                <a:avLst/>
              </a:prstGeom>
              <a:noFill/>
              <a:ln w="9525">
                <a:noFill/>
                <a:miter lim="800000"/>
                <a:headEnd/>
                <a:tailEnd/>
              </a:ln>
            </p:spPr>
          </p:pic>
          <p:pic>
            <p:nvPicPr>
              <p:cNvPr id="20501" name="Picture 4" descr="C:\Users\Sales - 4\Pictures\Speco-HTINTD1-D2-Intensifier-Series-Weatherproof-Bullet%20Cameras.jpg"/>
              <p:cNvPicPr>
                <a:picLocks noChangeAspect="1" noChangeArrowheads="1"/>
              </p:cNvPicPr>
              <p:nvPr/>
            </p:nvPicPr>
            <p:blipFill>
              <a:blip r:embed="rId4" cstate="email"/>
              <a:srcRect/>
              <a:stretch>
                <a:fillRect/>
              </a:stretch>
            </p:blipFill>
            <p:spPr bwMode="auto">
              <a:xfrm>
                <a:off x="2890838" y="5867400"/>
                <a:ext cx="284162" cy="176212"/>
              </a:xfrm>
              <a:prstGeom prst="rect">
                <a:avLst/>
              </a:prstGeom>
              <a:noFill/>
              <a:ln w="9525">
                <a:noFill/>
                <a:miter lim="800000"/>
                <a:headEnd/>
                <a:tailEnd/>
              </a:ln>
            </p:spPr>
          </p:pic>
          <p:pic>
            <p:nvPicPr>
              <p:cNvPr id="20502" name="Picture 4" descr="C:\Users\Sales - 4\Pictures\Speco-HTINTD1-D2-Intensifier-Series-Weatherproof-Bullet%20Cameras.jpg"/>
              <p:cNvPicPr>
                <a:picLocks noChangeAspect="1" noChangeArrowheads="1"/>
              </p:cNvPicPr>
              <p:nvPr/>
            </p:nvPicPr>
            <p:blipFill>
              <a:blip r:embed="rId4" cstate="email"/>
              <a:srcRect/>
              <a:stretch>
                <a:fillRect/>
              </a:stretch>
            </p:blipFill>
            <p:spPr bwMode="auto">
              <a:xfrm>
                <a:off x="5500688" y="3100388"/>
                <a:ext cx="282575" cy="176212"/>
              </a:xfrm>
              <a:prstGeom prst="rect">
                <a:avLst/>
              </a:prstGeom>
              <a:noFill/>
              <a:ln w="9525">
                <a:noFill/>
                <a:miter lim="800000"/>
                <a:headEnd/>
                <a:tailEnd/>
              </a:ln>
            </p:spPr>
          </p:pic>
          <p:pic>
            <p:nvPicPr>
              <p:cNvPr id="20503" name="Picture 4" descr="C:\Users\Sales - 4\Pictures\Speco-HTINTD1-D2-Intensifier-Series-Weatherproof-Bullet%20Cameras.jpg"/>
              <p:cNvPicPr>
                <a:picLocks noChangeAspect="1" noChangeArrowheads="1"/>
              </p:cNvPicPr>
              <p:nvPr/>
            </p:nvPicPr>
            <p:blipFill>
              <a:blip r:embed="rId4" cstate="email"/>
              <a:srcRect/>
              <a:stretch>
                <a:fillRect/>
              </a:stretch>
            </p:blipFill>
            <p:spPr bwMode="auto">
              <a:xfrm>
                <a:off x="7104063" y="3128963"/>
                <a:ext cx="284162" cy="176212"/>
              </a:xfrm>
              <a:prstGeom prst="rect">
                <a:avLst/>
              </a:prstGeom>
              <a:noFill/>
              <a:ln w="9525">
                <a:noFill/>
                <a:miter lim="800000"/>
                <a:headEnd/>
                <a:tailEnd/>
              </a:ln>
            </p:spPr>
          </p:pic>
          <p:pic>
            <p:nvPicPr>
              <p:cNvPr id="20504" name="Picture 4" descr="C:\Users\Sales - 4\Pictures\Speco-HTINTD1-D2-Intensifier-Series-Weatherproof-Bullet%20Cameras.jpg"/>
              <p:cNvPicPr>
                <a:picLocks noChangeAspect="1" noChangeArrowheads="1"/>
              </p:cNvPicPr>
              <p:nvPr/>
            </p:nvPicPr>
            <p:blipFill>
              <a:blip r:embed="rId4" cstate="email"/>
              <a:srcRect/>
              <a:stretch>
                <a:fillRect/>
              </a:stretch>
            </p:blipFill>
            <p:spPr bwMode="auto">
              <a:xfrm>
                <a:off x="5473700" y="4338638"/>
                <a:ext cx="282575" cy="176212"/>
              </a:xfrm>
              <a:prstGeom prst="rect">
                <a:avLst/>
              </a:prstGeom>
              <a:noFill/>
              <a:ln w="9525">
                <a:noFill/>
                <a:miter lim="800000"/>
                <a:headEnd/>
                <a:tailEnd/>
              </a:ln>
            </p:spPr>
          </p:pic>
          <p:pic>
            <p:nvPicPr>
              <p:cNvPr id="20505"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6543675" y="4330700"/>
                <a:ext cx="284163" cy="176213"/>
              </a:xfrm>
              <a:prstGeom prst="rect">
                <a:avLst/>
              </a:prstGeom>
              <a:noFill/>
              <a:ln w="9525">
                <a:noFill/>
                <a:miter lim="800000"/>
                <a:headEnd/>
                <a:tailEnd/>
              </a:ln>
            </p:spPr>
          </p:pic>
          <p:pic>
            <p:nvPicPr>
              <p:cNvPr id="20506" name="Picture 4" descr="C:\Users\Sales - 4\Pictures\Speco-HTINTD1-D2-Intensifier-Series-Weatherproof-Bullet%20Cameras.jpg"/>
              <p:cNvPicPr>
                <a:picLocks noChangeAspect="1" noChangeArrowheads="1"/>
              </p:cNvPicPr>
              <p:nvPr/>
            </p:nvPicPr>
            <p:blipFill>
              <a:blip r:embed="rId4" cstate="email"/>
              <a:srcRect/>
              <a:stretch>
                <a:fillRect/>
              </a:stretch>
            </p:blipFill>
            <p:spPr bwMode="auto">
              <a:xfrm>
                <a:off x="3824288" y="2795588"/>
                <a:ext cx="282575" cy="176212"/>
              </a:xfrm>
              <a:prstGeom prst="rect">
                <a:avLst/>
              </a:prstGeom>
              <a:noFill/>
              <a:ln w="9525">
                <a:noFill/>
                <a:miter lim="800000"/>
                <a:headEnd/>
                <a:tailEnd/>
              </a:ln>
            </p:spPr>
          </p:pic>
          <p:sp>
            <p:nvSpPr>
              <p:cNvPr id="21" name="Oval 20"/>
              <p:cNvSpPr/>
              <p:nvPr/>
            </p:nvSpPr>
            <p:spPr>
              <a:xfrm>
                <a:off x="3733800" y="27432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5410200" y="30480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7010400" y="30480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5410200" y="42672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6477000" y="42672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1752600" y="54102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27"/>
              <p:cNvSpPr/>
              <p:nvPr/>
            </p:nvSpPr>
            <p:spPr>
              <a:xfrm>
                <a:off x="2819400" y="57912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53"/>
            <p:cNvGrpSpPr>
              <a:grpSpLocks/>
            </p:cNvGrpSpPr>
            <p:nvPr/>
          </p:nvGrpSpPr>
          <p:grpSpPr bwMode="auto">
            <a:xfrm>
              <a:off x="1752600" y="3200400"/>
              <a:ext cx="6248400" cy="2743200"/>
              <a:chOff x="1752600" y="3200400"/>
              <a:chExt cx="6248400" cy="2743200"/>
            </a:xfrm>
          </p:grpSpPr>
          <p:pic>
            <p:nvPicPr>
              <p:cNvPr id="20490"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2962275" y="5397500"/>
                <a:ext cx="284163" cy="176213"/>
              </a:xfrm>
              <a:prstGeom prst="rect">
                <a:avLst/>
              </a:prstGeom>
              <a:noFill/>
              <a:ln w="9525">
                <a:noFill/>
                <a:miter lim="800000"/>
                <a:headEnd/>
                <a:tailEnd/>
              </a:ln>
            </p:spPr>
          </p:pic>
          <p:pic>
            <p:nvPicPr>
              <p:cNvPr id="20491" name="Picture 4" descr="C:\Users\Sales - 4\Pictures\Speco-HTINTD1-D2-Intensifier-Series-Weatherproof-Bullet%20Cameras.jpg"/>
              <p:cNvPicPr>
                <a:picLocks noChangeAspect="1" noChangeArrowheads="1"/>
              </p:cNvPicPr>
              <p:nvPr/>
            </p:nvPicPr>
            <p:blipFill>
              <a:blip r:embed="rId4" cstate="email"/>
              <a:srcRect/>
              <a:stretch>
                <a:fillRect/>
              </a:stretch>
            </p:blipFill>
            <p:spPr bwMode="auto">
              <a:xfrm>
                <a:off x="4652963" y="4935538"/>
                <a:ext cx="284162" cy="176212"/>
              </a:xfrm>
              <a:prstGeom prst="rect">
                <a:avLst/>
              </a:prstGeom>
              <a:noFill/>
              <a:ln w="9525">
                <a:noFill/>
                <a:miter lim="800000"/>
                <a:headEnd/>
                <a:tailEnd/>
              </a:ln>
            </p:spPr>
          </p:pic>
          <p:pic>
            <p:nvPicPr>
              <p:cNvPr id="20492"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7624763" y="5737225"/>
                <a:ext cx="284162" cy="176213"/>
              </a:xfrm>
              <a:prstGeom prst="rect">
                <a:avLst/>
              </a:prstGeom>
              <a:noFill/>
              <a:ln w="9525">
                <a:noFill/>
                <a:miter lim="800000"/>
                <a:headEnd/>
                <a:tailEnd/>
              </a:ln>
            </p:spPr>
          </p:pic>
          <p:pic>
            <p:nvPicPr>
              <p:cNvPr id="20493"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1833563" y="3286125"/>
                <a:ext cx="284162" cy="176213"/>
              </a:xfrm>
              <a:prstGeom prst="rect">
                <a:avLst/>
              </a:prstGeom>
              <a:noFill/>
              <a:ln w="9525">
                <a:noFill/>
                <a:miter lim="800000"/>
                <a:headEnd/>
                <a:tailEnd/>
              </a:ln>
            </p:spPr>
          </p:pic>
          <p:pic>
            <p:nvPicPr>
              <p:cNvPr id="20494"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1843088" y="4257675"/>
                <a:ext cx="282575" cy="176213"/>
              </a:xfrm>
              <a:prstGeom prst="rect">
                <a:avLst/>
              </a:prstGeom>
              <a:noFill/>
              <a:ln w="9525">
                <a:noFill/>
                <a:miter lim="800000"/>
                <a:headEnd/>
                <a:tailEnd/>
              </a:ln>
            </p:spPr>
          </p:pic>
          <p:sp>
            <p:nvSpPr>
              <p:cNvPr id="60" name="Oval 59"/>
              <p:cNvSpPr/>
              <p:nvPr/>
            </p:nvSpPr>
            <p:spPr>
              <a:xfrm>
                <a:off x="1752600" y="32004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2895600" y="53340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a:off x="4572000" y="48768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a:xfrm>
                <a:off x="7543800" y="56388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Oval 63"/>
              <p:cNvSpPr/>
              <p:nvPr/>
            </p:nvSpPr>
            <p:spPr>
              <a:xfrm>
                <a:off x="1752600" y="41910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0487" name="TextBox 32"/>
          <p:cNvSpPr txBox="1">
            <a:spLocks noChangeArrowheads="1"/>
          </p:cNvSpPr>
          <p:nvPr/>
        </p:nvSpPr>
        <p:spPr bwMode="auto">
          <a:xfrm>
            <a:off x="142875" y="3349625"/>
            <a:ext cx="1804988" cy="2862322"/>
          </a:xfrm>
          <a:prstGeom prst="rect">
            <a:avLst/>
          </a:prstGeom>
          <a:noFill/>
          <a:ln w="9525">
            <a:noFill/>
            <a:miter lim="800000"/>
            <a:headEnd/>
            <a:tailEnd/>
          </a:ln>
        </p:spPr>
        <p:txBody>
          <a:bodyPr>
            <a:spAutoFit/>
          </a:bodyPr>
          <a:lstStyle/>
          <a:p>
            <a:r>
              <a:rPr lang="en-US" dirty="0"/>
              <a:t>System designed with wired CCTV cameras for both continuous recording and security </a:t>
            </a:r>
            <a:r>
              <a:rPr lang="en-US" dirty="0" smtClean="0"/>
              <a:t>needs.  No RMR component for long-term revenue.</a:t>
            </a:r>
            <a:endParaRPr lang="en-US" dirty="0"/>
          </a:p>
        </p:txBody>
      </p:sp>
      <p:sp>
        <p:nvSpPr>
          <p:cNvPr id="34" name="Oval 33"/>
          <p:cNvSpPr/>
          <p:nvPr/>
        </p:nvSpPr>
        <p:spPr>
          <a:xfrm>
            <a:off x="304800" y="533400"/>
            <a:ext cx="82296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Blended Video Applications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1123010"/>
            <a:ext cx="9144000" cy="1143000"/>
          </a:xfrm>
        </p:spPr>
        <p:txBody>
          <a:bodyPr>
            <a:normAutofit/>
          </a:bodyPr>
          <a:lstStyle/>
          <a:p>
            <a:r>
              <a:rPr lang="en-US" dirty="0" smtClean="0"/>
              <a:t>Winning Bid – Blended Video</a:t>
            </a:r>
          </a:p>
        </p:txBody>
      </p:sp>
      <p:pic>
        <p:nvPicPr>
          <p:cNvPr id="21507" name="Picture 3"/>
          <p:cNvPicPr>
            <a:picLocks noGrp="1" noChangeAspect="1" noChangeArrowheads="1"/>
          </p:cNvPicPr>
          <p:nvPr>
            <p:ph idx="1"/>
          </p:nvPr>
        </p:nvPicPr>
        <p:blipFill>
          <a:blip r:embed="rId2" cstate="email"/>
          <a:srcRect/>
          <a:stretch>
            <a:fillRect/>
          </a:stretch>
        </p:blipFill>
        <p:spPr>
          <a:xfrm>
            <a:off x="1984375" y="2381250"/>
            <a:ext cx="7046913" cy="4343400"/>
          </a:xfrm>
          <a:ln w="28575">
            <a:solidFill>
              <a:schemeClr val="tx1"/>
            </a:solidFill>
          </a:ln>
        </p:spPr>
      </p:pic>
      <p:sp>
        <p:nvSpPr>
          <p:cNvPr id="26" name="TextBox 25"/>
          <p:cNvSpPr txBox="1"/>
          <p:nvPr/>
        </p:nvSpPr>
        <p:spPr>
          <a:xfrm>
            <a:off x="3786188" y="3327400"/>
            <a:ext cx="2286000" cy="646113"/>
          </a:xfrm>
          <a:prstGeom prst="rect">
            <a:avLst/>
          </a:prstGeom>
          <a:solidFill>
            <a:schemeClr val="accent5">
              <a:lumMod val="90000"/>
            </a:schemeClr>
          </a:solidFill>
        </p:spPr>
        <p:txBody>
          <a:bodyPr>
            <a:spAutoFit/>
          </a:bodyPr>
          <a:lstStyle/>
          <a:p>
            <a:pPr marL="233363" indent="-233363">
              <a:buFont typeface="Arial" pitchFamily="34" charset="0"/>
              <a:buChar char="•"/>
              <a:defRPr/>
            </a:pPr>
            <a:r>
              <a:rPr lang="en-US" dirty="0"/>
              <a:t>8 Channel DVR</a:t>
            </a:r>
          </a:p>
          <a:p>
            <a:pPr marL="233363" indent="-233363">
              <a:buFont typeface="Arial" pitchFamily="34" charset="0"/>
              <a:buChar char="•"/>
              <a:defRPr/>
            </a:pPr>
            <a:r>
              <a:rPr lang="en-US" dirty="0"/>
              <a:t>5 wired Cameras</a:t>
            </a:r>
          </a:p>
        </p:txBody>
      </p:sp>
      <p:sp>
        <p:nvSpPr>
          <p:cNvPr id="18" name="Rectangle 17"/>
          <p:cNvSpPr>
            <a:spLocks noChangeArrowheads="1"/>
          </p:cNvSpPr>
          <p:nvPr/>
        </p:nvSpPr>
        <p:spPr bwMode="auto">
          <a:xfrm>
            <a:off x="3786188" y="4237038"/>
            <a:ext cx="2286000" cy="369332"/>
          </a:xfrm>
          <a:prstGeom prst="rect">
            <a:avLst/>
          </a:prstGeom>
          <a:solidFill>
            <a:srgbClr val="FFFF00"/>
          </a:solidFill>
          <a:ln w="9525">
            <a:noFill/>
            <a:miter lim="800000"/>
            <a:headEnd/>
            <a:tailEnd/>
          </a:ln>
        </p:spPr>
        <p:txBody>
          <a:bodyPr>
            <a:spAutoFit/>
          </a:bodyPr>
          <a:lstStyle/>
          <a:p>
            <a:pPr marL="233363" indent="-233363">
              <a:buFont typeface="Arial" charset="0"/>
              <a:buChar char="•"/>
            </a:pPr>
            <a:r>
              <a:rPr lang="en-US" dirty="0"/>
              <a:t>$</a:t>
            </a:r>
            <a:r>
              <a:rPr lang="en-US" dirty="0" smtClean="0"/>
              <a:t>21,000</a:t>
            </a:r>
          </a:p>
        </p:txBody>
      </p:sp>
      <p:grpSp>
        <p:nvGrpSpPr>
          <p:cNvPr id="2" name="Group 33"/>
          <p:cNvGrpSpPr>
            <a:grpSpLocks/>
          </p:cNvGrpSpPr>
          <p:nvPr/>
        </p:nvGrpSpPr>
        <p:grpSpPr bwMode="auto">
          <a:xfrm>
            <a:off x="2643188" y="3282950"/>
            <a:ext cx="6248400" cy="2743200"/>
            <a:chOff x="1752600" y="3200400"/>
            <a:chExt cx="6248400" cy="2743200"/>
          </a:xfrm>
        </p:grpSpPr>
        <p:pic>
          <p:nvPicPr>
            <p:cNvPr id="21528"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2962275" y="5397500"/>
              <a:ext cx="284163" cy="176213"/>
            </a:xfrm>
            <a:prstGeom prst="rect">
              <a:avLst/>
            </a:prstGeom>
            <a:noFill/>
            <a:ln w="9525">
              <a:noFill/>
              <a:miter lim="800000"/>
              <a:headEnd/>
              <a:tailEnd/>
            </a:ln>
          </p:spPr>
        </p:pic>
        <p:pic>
          <p:nvPicPr>
            <p:cNvPr id="21529" name="Picture 4" descr="C:\Users\Sales - 4\Pictures\Speco-HTINTD1-D2-Intensifier-Series-Weatherproof-Bullet%20Cameras.jpg"/>
            <p:cNvPicPr>
              <a:picLocks noChangeAspect="1" noChangeArrowheads="1"/>
            </p:cNvPicPr>
            <p:nvPr/>
          </p:nvPicPr>
          <p:blipFill>
            <a:blip r:embed="rId4" cstate="email"/>
            <a:srcRect/>
            <a:stretch>
              <a:fillRect/>
            </a:stretch>
          </p:blipFill>
          <p:spPr bwMode="auto">
            <a:xfrm>
              <a:off x="4652963" y="4935538"/>
              <a:ext cx="284162" cy="176212"/>
            </a:xfrm>
            <a:prstGeom prst="rect">
              <a:avLst/>
            </a:prstGeom>
            <a:noFill/>
            <a:ln w="9525">
              <a:noFill/>
              <a:miter lim="800000"/>
              <a:headEnd/>
              <a:tailEnd/>
            </a:ln>
          </p:spPr>
        </p:pic>
        <p:pic>
          <p:nvPicPr>
            <p:cNvPr id="21530"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7624763" y="5737225"/>
              <a:ext cx="284162" cy="176213"/>
            </a:xfrm>
            <a:prstGeom prst="rect">
              <a:avLst/>
            </a:prstGeom>
            <a:noFill/>
            <a:ln w="9525">
              <a:noFill/>
              <a:miter lim="800000"/>
              <a:headEnd/>
              <a:tailEnd/>
            </a:ln>
          </p:spPr>
        </p:pic>
        <p:pic>
          <p:nvPicPr>
            <p:cNvPr id="21531"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1833563" y="3286125"/>
              <a:ext cx="284162" cy="176213"/>
            </a:xfrm>
            <a:prstGeom prst="rect">
              <a:avLst/>
            </a:prstGeom>
            <a:noFill/>
            <a:ln w="9525">
              <a:noFill/>
              <a:miter lim="800000"/>
              <a:headEnd/>
              <a:tailEnd/>
            </a:ln>
          </p:spPr>
        </p:pic>
        <p:pic>
          <p:nvPicPr>
            <p:cNvPr id="21532" name="Picture 4" descr="C:\Users\Sales - 4\Pictures\Speco-HTINTD1-D2-Intensifier-Series-Weatherproof-Bullet%20Cameras.jpg"/>
            <p:cNvPicPr>
              <a:picLocks noChangeAspect="1" noChangeArrowheads="1"/>
            </p:cNvPicPr>
            <p:nvPr/>
          </p:nvPicPr>
          <p:blipFill>
            <a:blip r:embed="rId3" cstate="email"/>
            <a:srcRect/>
            <a:stretch>
              <a:fillRect/>
            </a:stretch>
          </p:blipFill>
          <p:spPr bwMode="auto">
            <a:xfrm>
              <a:off x="1843088" y="4257675"/>
              <a:ext cx="282575" cy="176213"/>
            </a:xfrm>
            <a:prstGeom prst="rect">
              <a:avLst/>
            </a:prstGeom>
            <a:noFill/>
            <a:ln w="9525">
              <a:noFill/>
              <a:miter lim="800000"/>
              <a:headEnd/>
              <a:tailEnd/>
            </a:ln>
          </p:spPr>
        </p:pic>
        <p:sp>
          <p:nvSpPr>
            <p:cNvPr id="20" name="Oval 19"/>
            <p:cNvSpPr/>
            <p:nvPr/>
          </p:nvSpPr>
          <p:spPr>
            <a:xfrm>
              <a:off x="1752600" y="32004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2895600" y="53340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4572000" y="48768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7543800" y="56388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1752600" y="4191000"/>
              <a:ext cx="457200" cy="3048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5" name="Rectangle 24"/>
          <p:cNvSpPr>
            <a:spLocks noChangeArrowheads="1"/>
          </p:cNvSpPr>
          <p:nvPr/>
        </p:nvSpPr>
        <p:spPr bwMode="auto">
          <a:xfrm>
            <a:off x="3786188" y="3892550"/>
            <a:ext cx="2286000" cy="369888"/>
          </a:xfrm>
          <a:prstGeom prst="rect">
            <a:avLst/>
          </a:prstGeom>
          <a:solidFill>
            <a:srgbClr val="FF0000"/>
          </a:solidFill>
          <a:ln w="9525">
            <a:noFill/>
            <a:miter lim="800000"/>
            <a:headEnd/>
            <a:tailEnd/>
          </a:ln>
        </p:spPr>
        <p:txBody>
          <a:bodyPr>
            <a:spAutoFit/>
          </a:bodyPr>
          <a:lstStyle/>
          <a:p>
            <a:pPr marL="233363" indent="-233363">
              <a:buFont typeface="Arial" charset="0"/>
              <a:buChar char="•"/>
            </a:pPr>
            <a:r>
              <a:rPr lang="en-US"/>
              <a:t>7 MotionViewers</a:t>
            </a:r>
          </a:p>
        </p:txBody>
      </p:sp>
      <p:grpSp>
        <p:nvGrpSpPr>
          <p:cNvPr id="3" name="Group 34"/>
          <p:cNvGrpSpPr>
            <a:grpSpLocks/>
          </p:cNvGrpSpPr>
          <p:nvPr/>
        </p:nvGrpSpPr>
        <p:grpSpPr bwMode="auto">
          <a:xfrm>
            <a:off x="2490788" y="2978150"/>
            <a:ext cx="5867400" cy="3200400"/>
            <a:chOff x="1600200" y="2895600"/>
            <a:chExt cx="5867400" cy="3200400"/>
          </a:xfrm>
        </p:grpSpPr>
        <p:pic>
          <p:nvPicPr>
            <p:cNvPr id="21514" name="Picture 16" descr="C:\Users\Sales 3\Pictures\RSI\Product Shots\Outdoor Cam\Outdoor Camera 2M.jpg"/>
            <p:cNvPicPr>
              <a:picLocks noChangeAspect="1" noChangeArrowheads="1"/>
            </p:cNvPicPr>
            <p:nvPr/>
          </p:nvPicPr>
          <p:blipFill>
            <a:blip r:embed="rId5" cstate="email"/>
            <a:srcRect/>
            <a:stretch>
              <a:fillRect/>
            </a:stretch>
          </p:blipFill>
          <p:spPr bwMode="auto">
            <a:xfrm>
              <a:off x="6510338" y="4294188"/>
              <a:ext cx="354012" cy="366712"/>
            </a:xfrm>
            <a:prstGeom prst="rect">
              <a:avLst/>
            </a:prstGeom>
            <a:noFill/>
            <a:ln w="9525">
              <a:noFill/>
              <a:miter lim="800000"/>
              <a:headEnd/>
              <a:tailEnd/>
            </a:ln>
          </p:spPr>
        </p:pic>
        <p:pic>
          <p:nvPicPr>
            <p:cNvPr id="21515" name="Picture 16" descr="C:\Users\Sales 3\Pictures\RSI\Product Shots\Outdoor Cam\Outdoor Camera 2M.jpg"/>
            <p:cNvPicPr>
              <a:picLocks noChangeAspect="1" noChangeArrowheads="1"/>
            </p:cNvPicPr>
            <p:nvPr/>
          </p:nvPicPr>
          <p:blipFill>
            <a:blip r:embed="rId5" cstate="email"/>
            <a:srcRect/>
            <a:stretch>
              <a:fillRect/>
            </a:stretch>
          </p:blipFill>
          <p:spPr bwMode="auto">
            <a:xfrm>
              <a:off x="1676400" y="5307013"/>
              <a:ext cx="352425" cy="366712"/>
            </a:xfrm>
            <a:prstGeom prst="rect">
              <a:avLst/>
            </a:prstGeom>
            <a:noFill/>
            <a:ln w="9525">
              <a:noFill/>
              <a:miter lim="800000"/>
              <a:headEnd/>
              <a:tailEnd/>
            </a:ln>
          </p:spPr>
        </p:pic>
        <p:pic>
          <p:nvPicPr>
            <p:cNvPr id="21516" name="Picture 16" descr="C:\Users\Sales 3\Pictures\RSI\Product Shots\Outdoor Cam\Outdoor Camera 2M.jpg"/>
            <p:cNvPicPr>
              <a:picLocks noChangeAspect="1" noChangeArrowheads="1"/>
            </p:cNvPicPr>
            <p:nvPr/>
          </p:nvPicPr>
          <p:blipFill>
            <a:blip r:embed="rId6" cstate="email"/>
            <a:srcRect/>
            <a:stretch>
              <a:fillRect/>
            </a:stretch>
          </p:blipFill>
          <p:spPr bwMode="auto">
            <a:xfrm>
              <a:off x="5497513" y="2984500"/>
              <a:ext cx="352425" cy="366713"/>
            </a:xfrm>
            <a:prstGeom prst="rect">
              <a:avLst/>
            </a:prstGeom>
            <a:noFill/>
            <a:ln w="9525">
              <a:noFill/>
              <a:miter lim="800000"/>
              <a:headEnd/>
              <a:tailEnd/>
            </a:ln>
          </p:spPr>
        </p:pic>
        <p:pic>
          <p:nvPicPr>
            <p:cNvPr id="21517" name="Picture 16" descr="C:\Users\Sales 3\Pictures\RSI\Product Shots\Outdoor Cam\Outdoor Camera 2M.jpg"/>
            <p:cNvPicPr>
              <a:picLocks noChangeAspect="1" noChangeArrowheads="1"/>
            </p:cNvPicPr>
            <p:nvPr/>
          </p:nvPicPr>
          <p:blipFill>
            <a:blip r:embed="rId5" cstate="email"/>
            <a:srcRect/>
            <a:stretch>
              <a:fillRect/>
            </a:stretch>
          </p:blipFill>
          <p:spPr bwMode="auto">
            <a:xfrm>
              <a:off x="7008813" y="3003550"/>
              <a:ext cx="352425" cy="365125"/>
            </a:xfrm>
            <a:prstGeom prst="rect">
              <a:avLst/>
            </a:prstGeom>
            <a:noFill/>
            <a:ln w="9525">
              <a:noFill/>
              <a:miter lim="800000"/>
              <a:headEnd/>
              <a:tailEnd/>
            </a:ln>
          </p:spPr>
        </p:pic>
        <p:pic>
          <p:nvPicPr>
            <p:cNvPr id="21518" name="Picture 16" descr="C:\Users\Sales 3\Pictures\RSI\Product Shots\Outdoor Cam\Outdoor Camera 2M.jpg"/>
            <p:cNvPicPr>
              <a:picLocks noChangeAspect="1" noChangeArrowheads="1"/>
            </p:cNvPicPr>
            <p:nvPr/>
          </p:nvPicPr>
          <p:blipFill>
            <a:blip r:embed="rId6" cstate="email"/>
            <a:srcRect/>
            <a:stretch>
              <a:fillRect/>
            </a:stretch>
          </p:blipFill>
          <p:spPr bwMode="auto">
            <a:xfrm>
              <a:off x="5489575" y="4267200"/>
              <a:ext cx="352425" cy="366713"/>
            </a:xfrm>
            <a:prstGeom prst="rect">
              <a:avLst/>
            </a:prstGeom>
            <a:noFill/>
            <a:ln w="9525">
              <a:noFill/>
              <a:miter lim="800000"/>
              <a:headEnd/>
              <a:tailEnd/>
            </a:ln>
          </p:spPr>
        </p:pic>
        <p:pic>
          <p:nvPicPr>
            <p:cNvPr id="21519" name="Picture 16" descr="C:\Users\Sales 3\Pictures\RSI\Product Shots\Outdoor Cam\Outdoor Camera 2M.jpg"/>
            <p:cNvPicPr>
              <a:picLocks noChangeAspect="1" noChangeArrowheads="1"/>
            </p:cNvPicPr>
            <p:nvPr/>
          </p:nvPicPr>
          <p:blipFill>
            <a:blip r:embed="rId6" cstate="email"/>
            <a:srcRect/>
            <a:stretch>
              <a:fillRect/>
            </a:stretch>
          </p:blipFill>
          <p:spPr bwMode="auto">
            <a:xfrm>
              <a:off x="1752600" y="3671887"/>
              <a:ext cx="352425" cy="366713"/>
            </a:xfrm>
            <a:prstGeom prst="rect">
              <a:avLst/>
            </a:prstGeom>
            <a:noFill/>
            <a:ln w="9525">
              <a:noFill/>
              <a:miter lim="800000"/>
              <a:headEnd/>
              <a:tailEnd/>
            </a:ln>
          </p:spPr>
        </p:pic>
        <p:pic>
          <p:nvPicPr>
            <p:cNvPr id="21520" name="Picture 16" descr="C:\Users\Sales 3\Pictures\RSI\Product Shots\Outdoor Cam\Outdoor Camera 2M.jpg"/>
            <p:cNvPicPr>
              <a:picLocks noChangeAspect="1" noChangeArrowheads="1"/>
            </p:cNvPicPr>
            <p:nvPr/>
          </p:nvPicPr>
          <p:blipFill>
            <a:blip r:embed="rId5" cstate="email"/>
            <a:srcRect/>
            <a:stretch>
              <a:fillRect/>
            </a:stretch>
          </p:blipFill>
          <p:spPr bwMode="auto">
            <a:xfrm>
              <a:off x="3001963" y="5665788"/>
              <a:ext cx="352425" cy="366712"/>
            </a:xfrm>
            <a:prstGeom prst="rect">
              <a:avLst/>
            </a:prstGeom>
            <a:noFill/>
            <a:ln w="9525">
              <a:noFill/>
              <a:miter lim="800000"/>
              <a:headEnd/>
              <a:tailEnd/>
            </a:ln>
          </p:spPr>
        </p:pic>
        <p:sp>
          <p:nvSpPr>
            <p:cNvPr id="27" name="Oval 26"/>
            <p:cNvSpPr/>
            <p:nvPr/>
          </p:nvSpPr>
          <p:spPr>
            <a:xfrm>
              <a:off x="5410200" y="28956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6934200" y="28956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6400800" y="41910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5410200" y="41910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1676400" y="35814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1600200" y="52578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2895600" y="55626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1513" name="TextBox 33"/>
          <p:cNvSpPr txBox="1">
            <a:spLocks noChangeArrowheads="1"/>
          </p:cNvSpPr>
          <p:nvPr/>
        </p:nvSpPr>
        <p:spPr bwMode="auto">
          <a:xfrm>
            <a:off x="152400" y="2590800"/>
            <a:ext cx="1804988" cy="3416320"/>
          </a:xfrm>
          <a:prstGeom prst="rect">
            <a:avLst/>
          </a:prstGeom>
          <a:noFill/>
          <a:ln w="9525">
            <a:noFill/>
            <a:miter lim="800000"/>
            <a:headEnd/>
            <a:tailEnd/>
          </a:ln>
        </p:spPr>
        <p:txBody>
          <a:bodyPr>
            <a:spAutoFit/>
          </a:bodyPr>
          <a:lstStyle/>
          <a:p>
            <a:r>
              <a:rPr lang="en-US" dirty="0"/>
              <a:t>System designed with wired CCTV cameras for continuous </a:t>
            </a:r>
            <a:r>
              <a:rPr lang="en-US" dirty="0" smtClean="0"/>
              <a:t>recording where needs mandated actual surveillance.  </a:t>
            </a:r>
            <a:r>
              <a:rPr lang="en-US" dirty="0"/>
              <a:t>Videofied MotionViewers used for security needs</a:t>
            </a:r>
          </a:p>
        </p:txBody>
      </p:sp>
      <p:sp>
        <p:nvSpPr>
          <p:cNvPr id="37" name="Oval 36"/>
          <p:cNvSpPr/>
          <p:nvPr/>
        </p:nvSpPr>
        <p:spPr>
          <a:xfrm>
            <a:off x="304800" y="533400"/>
            <a:ext cx="82296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Blended Video Applications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8"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69" y="1132764"/>
            <a:ext cx="8775510" cy="526803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375311" y="1073083"/>
            <a:ext cx="8277367" cy="1265237"/>
          </a:xfrm>
        </p:spPr>
        <p:txBody>
          <a:bodyPr/>
          <a:lstStyle/>
          <a:p>
            <a:pPr algn="l"/>
            <a:r>
              <a:rPr lang="en-US" dirty="0" smtClean="0">
                <a:solidFill>
                  <a:schemeClr val="bg1"/>
                </a:solidFill>
              </a:rPr>
              <a:t>Blended Video Case Studies</a:t>
            </a:r>
            <a:endParaRPr lang="en-US" dirty="0">
              <a:solidFill>
                <a:schemeClr val="bg1"/>
              </a:solidFill>
            </a:endParaRPr>
          </a:p>
        </p:txBody>
      </p:sp>
      <p:sp>
        <p:nvSpPr>
          <p:cNvPr id="3" name="Content Placeholder 2"/>
          <p:cNvSpPr>
            <a:spLocks noGrp="1"/>
          </p:cNvSpPr>
          <p:nvPr>
            <p:ph idx="1"/>
          </p:nvPr>
        </p:nvSpPr>
        <p:spPr>
          <a:xfrm>
            <a:off x="457200" y="2483892"/>
            <a:ext cx="8229600" cy="4069307"/>
          </a:xfrm>
        </p:spPr>
        <p:txBody>
          <a:bodyPr/>
          <a:lstStyle/>
          <a:p>
            <a:pPr marL="912813" indent="-912813">
              <a:buFont typeface="+mj-lt"/>
              <a:buAutoNum type="arabicPeriod"/>
            </a:pPr>
            <a:r>
              <a:rPr lang="en-US" sz="4800" dirty="0" smtClean="0">
                <a:solidFill>
                  <a:srgbClr val="FFFF00"/>
                </a:solidFill>
              </a:rPr>
              <a:t>Vancouver Olympics</a:t>
            </a:r>
          </a:p>
          <a:p>
            <a:pPr marL="912813" indent="-912813">
              <a:buFont typeface="+mj-lt"/>
              <a:buAutoNum type="arabicPeriod"/>
            </a:pPr>
            <a:r>
              <a:rPr lang="en-US" sz="4800" dirty="0" smtClean="0">
                <a:solidFill>
                  <a:schemeClr val="bg1"/>
                </a:solidFill>
              </a:rPr>
              <a:t>Remote Mine</a:t>
            </a:r>
          </a:p>
          <a:p>
            <a:pPr marL="912813" indent="-912813">
              <a:buFont typeface="+mj-lt"/>
              <a:buAutoNum type="arabicPeriod"/>
            </a:pPr>
            <a:r>
              <a:rPr lang="en-US" sz="4800" dirty="0" smtClean="0">
                <a:solidFill>
                  <a:schemeClr val="bg1"/>
                </a:solidFill>
              </a:rPr>
              <a:t>40 Arrests in 4 Months</a:t>
            </a:r>
          </a:p>
          <a:p>
            <a:pPr marL="912813" indent="-912813">
              <a:buFont typeface="+mj-lt"/>
              <a:buAutoNum type="arabicPeriod"/>
            </a:pPr>
            <a:r>
              <a:rPr lang="en-US" sz="4800" dirty="0" smtClean="0">
                <a:solidFill>
                  <a:schemeClr val="bg1"/>
                </a:solidFill>
              </a:rPr>
              <a:t>Detroit Public Schools</a:t>
            </a:r>
          </a:p>
        </p:txBody>
      </p:sp>
      <p:pic>
        <p:nvPicPr>
          <p:cNvPr id="1026" name="Picture 2"/>
          <p:cNvPicPr>
            <a:picLocks noChangeAspect="1" noChangeArrowheads="1"/>
          </p:cNvPicPr>
          <p:nvPr/>
        </p:nvPicPr>
        <p:blipFill>
          <a:blip r:embed="rId2" cstate="email"/>
          <a:srcRect/>
          <a:stretch>
            <a:fillRect/>
          </a:stretch>
        </p:blipFill>
        <p:spPr bwMode="auto">
          <a:xfrm>
            <a:off x="6880485" y="566949"/>
            <a:ext cx="1873770" cy="2476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1569"/>
            <a:ext cx="6324600" cy="1342031"/>
          </a:xfrm>
        </p:spPr>
        <p:txBody>
          <a:bodyPr anchor="t"/>
          <a:lstStyle/>
          <a:p>
            <a:r>
              <a:rPr lang="en-US" dirty="0" smtClean="0"/>
              <a:t>Vancouver Olympics</a:t>
            </a:r>
            <a:endParaRPr lang="en-US" dirty="0"/>
          </a:p>
        </p:txBody>
      </p:sp>
      <p:pic>
        <p:nvPicPr>
          <p:cNvPr id="1026" name="Picture 2" descr="C:\Users\kjentoft\Pictures\RSI\Customers-Apps\Olympics\Olympics Bucketcam.JPG"/>
          <p:cNvPicPr>
            <a:picLocks noGrp="1" noChangeAspect="1" noChangeArrowheads="1"/>
          </p:cNvPicPr>
          <p:nvPr>
            <p:ph idx="1"/>
          </p:nvPr>
        </p:nvPicPr>
        <p:blipFill>
          <a:blip r:embed="rId2" cstate="email"/>
          <a:srcRect/>
          <a:stretch>
            <a:fillRect/>
          </a:stretch>
        </p:blipFill>
        <p:spPr bwMode="auto">
          <a:xfrm>
            <a:off x="3216180" y="2620369"/>
            <a:ext cx="2898443" cy="3864591"/>
          </a:xfrm>
          <a:prstGeom prst="rect">
            <a:avLst/>
          </a:prstGeom>
          <a:noFill/>
        </p:spPr>
      </p:pic>
      <p:pic>
        <p:nvPicPr>
          <p:cNvPr id="1027" name="Picture 3" descr="C:\Users\kjentoft\Pictures\RSI\Customers-Apps\Olympics\vancouver 2010 196.jpg"/>
          <p:cNvPicPr>
            <a:picLocks noChangeAspect="1" noChangeArrowheads="1"/>
          </p:cNvPicPr>
          <p:nvPr/>
        </p:nvPicPr>
        <p:blipFill>
          <a:blip r:embed="rId3" cstate="email"/>
          <a:srcRect/>
          <a:stretch>
            <a:fillRect/>
          </a:stretch>
        </p:blipFill>
        <p:spPr bwMode="auto">
          <a:xfrm>
            <a:off x="6232477" y="2627193"/>
            <a:ext cx="2488442" cy="1866332"/>
          </a:xfrm>
          <a:prstGeom prst="rect">
            <a:avLst/>
          </a:prstGeom>
          <a:noFill/>
        </p:spPr>
      </p:pic>
      <p:pic>
        <p:nvPicPr>
          <p:cNvPr id="1028" name="Picture 4" descr="C:\Users\kjentoft\Pictures\RSI\Customers-Apps\Olympics\vancouver 2010 181.jpg"/>
          <p:cNvPicPr>
            <a:picLocks noChangeAspect="1" noChangeArrowheads="1"/>
          </p:cNvPicPr>
          <p:nvPr/>
        </p:nvPicPr>
        <p:blipFill>
          <a:blip r:embed="rId4" cstate="email"/>
          <a:srcRect/>
          <a:stretch>
            <a:fillRect/>
          </a:stretch>
        </p:blipFill>
        <p:spPr bwMode="auto">
          <a:xfrm>
            <a:off x="6246124" y="4640237"/>
            <a:ext cx="2470295" cy="1842448"/>
          </a:xfrm>
          <a:prstGeom prst="rect">
            <a:avLst/>
          </a:prstGeom>
          <a:noFill/>
        </p:spPr>
      </p:pic>
      <p:sp>
        <p:nvSpPr>
          <p:cNvPr id="7" name="TextBox 6"/>
          <p:cNvSpPr txBox="1"/>
          <p:nvPr/>
        </p:nvSpPr>
        <p:spPr>
          <a:xfrm>
            <a:off x="163776" y="2593060"/>
            <a:ext cx="3166278" cy="3046988"/>
          </a:xfrm>
          <a:prstGeom prst="rect">
            <a:avLst/>
          </a:prstGeom>
          <a:noFill/>
        </p:spPr>
        <p:txBody>
          <a:bodyPr wrap="square" rtlCol="0">
            <a:spAutoFit/>
          </a:bodyPr>
          <a:lstStyle/>
          <a:p>
            <a:pPr marL="287338" indent="-287338">
              <a:buFont typeface="Arial" pitchFamily="34" charset="0"/>
              <a:buChar char="•"/>
            </a:pPr>
            <a:r>
              <a:rPr lang="en-US" sz="3200" dirty="0" smtClean="0"/>
              <a:t>Perimeter</a:t>
            </a:r>
          </a:p>
          <a:p>
            <a:pPr marL="287338" indent="-287338">
              <a:buFont typeface="Arial" pitchFamily="34" charset="0"/>
              <a:buChar char="•"/>
            </a:pPr>
            <a:r>
              <a:rPr lang="en-US" sz="3200" dirty="0" smtClean="0"/>
              <a:t>Choke Points</a:t>
            </a:r>
          </a:p>
          <a:p>
            <a:pPr marL="287338" indent="-287338">
              <a:buFont typeface="Arial" pitchFamily="34" charset="0"/>
              <a:buChar char="•"/>
            </a:pPr>
            <a:r>
              <a:rPr lang="en-US" sz="3200" dirty="0" smtClean="0"/>
              <a:t>Assets</a:t>
            </a:r>
          </a:p>
          <a:p>
            <a:pPr marL="287338" indent="-287338">
              <a:buFont typeface="Arial" pitchFamily="34" charset="0"/>
              <a:buChar char="•"/>
            </a:pPr>
            <a:endParaRPr lang="en-US" sz="3200" dirty="0" smtClean="0"/>
          </a:p>
          <a:p>
            <a:pPr marL="287338" indent="-287338">
              <a:buFont typeface="Arial" pitchFamily="34" charset="0"/>
              <a:buChar char="•"/>
            </a:pPr>
            <a:r>
              <a:rPr lang="en-US" sz="3200" dirty="0" smtClean="0"/>
              <a:t>Moved as event evolved</a:t>
            </a:r>
            <a:endParaRPr lang="en-US" sz="3200" dirty="0"/>
          </a:p>
        </p:txBody>
      </p:sp>
      <p:sp>
        <p:nvSpPr>
          <p:cNvPr id="8" name="Right Arrow 7"/>
          <p:cNvSpPr/>
          <p:nvPr/>
        </p:nvSpPr>
        <p:spPr>
          <a:xfrm rot="8471727">
            <a:off x="4283372" y="2720830"/>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4540522">
            <a:off x="7681665" y="2270454"/>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193376">
            <a:off x="5852866" y="4344914"/>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7416" y="1678675"/>
            <a:ext cx="7642747" cy="584775"/>
          </a:xfrm>
          <a:prstGeom prst="rect">
            <a:avLst/>
          </a:prstGeom>
          <a:noFill/>
        </p:spPr>
        <p:txBody>
          <a:bodyPr wrap="square" rtlCol="0">
            <a:spAutoFit/>
          </a:bodyPr>
          <a:lstStyle/>
          <a:p>
            <a:r>
              <a:rPr lang="en-US" sz="3200" dirty="0" smtClean="0"/>
              <a:t>MotionViewers on portable “bucket cams”</a:t>
            </a:r>
            <a:endParaRPr lang="en-US" sz="3200" dirty="0"/>
          </a:p>
        </p:txBody>
      </p:sp>
      <p:grpSp>
        <p:nvGrpSpPr>
          <p:cNvPr id="15" name="Group 14"/>
          <p:cNvGrpSpPr/>
          <p:nvPr/>
        </p:nvGrpSpPr>
        <p:grpSpPr>
          <a:xfrm>
            <a:off x="6460756" y="-164891"/>
            <a:ext cx="2540833" cy="1394085"/>
            <a:chOff x="457200" y="274638"/>
            <a:chExt cx="8229600" cy="1143000"/>
          </a:xfrm>
        </p:grpSpPr>
        <p:sp>
          <p:nvSpPr>
            <p:cNvPr id="1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Oval 16">
              <a:hlinkClick r:id="rId5"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jentoft\Pictures\RSI\Customers-Apps\Olympics\Olympics Mast PTZ.JPG"/>
          <p:cNvPicPr>
            <a:picLocks noChangeAspect="1" noChangeArrowheads="1"/>
          </p:cNvPicPr>
          <p:nvPr/>
        </p:nvPicPr>
        <p:blipFill>
          <a:blip r:embed="rId2" cstate="email"/>
          <a:srcRect/>
          <a:stretch>
            <a:fillRect/>
          </a:stretch>
        </p:blipFill>
        <p:spPr bwMode="auto">
          <a:xfrm>
            <a:off x="3316404" y="2522179"/>
            <a:ext cx="5500047" cy="3878623"/>
          </a:xfrm>
          <a:prstGeom prst="rect">
            <a:avLst/>
          </a:prstGeom>
          <a:noFill/>
          <a:ln>
            <a:solidFill>
              <a:schemeClr val="tx1"/>
            </a:solidFill>
          </a:ln>
        </p:spPr>
      </p:pic>
      <p:sp>
        <p:nvSpPr>
          <p:cNvPr id="2" name="Title 1"/>
          <p:cNvSpPr>
            <a:spLocks noGrp="1"/>
          </p:cNvSpPr>
          <p:nvPr>
            <p:ph type="title"/>
          </p:nvPr>
        </p:nvSpPr>
        <p:spPr>
          <a:xfrm>
            <a:off x="457200" y="994158"/>
            <a:ext cx="8229600" cy="1143000"/>
          </a:xfrm>
        </p:spPr>
        <p:txBody>
          <a:bodyPr/>
          <a:lstStyle/>
          <a:p>
            <a:r>
              <a:rPr lang="en-US" dirty="0" smtClean="0"/>
              <a:t>Vancouver Olympics</a:t>
            </a:r>
            <a:endParaRPr lang="en-US" dirty="0"/>
          </a:p>
        </p:txBody>
      </p:sp>
      <p:sp>
        <p:nvSpPr>
          <p:cNvPr id="7" name="TextBox 6"/>
          <p:cNvSpPr txBox="1"/>
          <p:nvPr/>
        </p:nvSpPr>
        <p:spPr>
          <a:xfrm>
            <a:off x="272959" y="2552130"/>
            <a:ext cx="3057098" cy="1877437"/>
          </a:xfrm>
          <a:prstGeom prst="rect">
            <a:avLst/>
          </a:prstGeom>
          <a:noFill/>
        </p:spPr>
        <p:txBody>
          <a:bodyPr wrap="square" rtlCol="0">
            <a:spAutoFit/>
          </a:bodyPr>
          <a:lstStyle/>
          <a:p>
            <a:r>
              <a:rPr lang="en-US" sz="3200" dirty="0" smtClean="0"/>
              <a:t>High Res PTZ:</a:t>
            </a:r>
          </a:p>
          <a:p>
            <a:pPr marL="287338" indent="-287338">
              <a:buFont typeface="Arial" pitchFamily="34" charset="0"/>
              <a:buChar char="•"/>
            </a:pPr>
            <a:r>
              <a:rPr lang="en-US" sz="2800" dirty="0" smtClean="0"/>
              <a:t>Mast Mount</a:t>
            </a:r>
          </a:p>
          <a:p>
            <a:pPr marL="287338" indent="-287338">
              <a:buFont typeface="Arial" pitchFamily="34" charset="0"/>
              <a:buChar char="•"/>
            </a:pPr>
            <a:r>
              <a:rPr lang="en-US" sz="2800" dirty="0" smtClean="0"/>
              <a:t>Command Post</a:t>
            </a:r>
          </a:p>
          <a:p>
            <a:pPr marL="287338" indent="-287338">
              <a:buFont typeface="Arial" pitchFamily="34" charset="0"/>
              <a:buChar char="•"/>
            </a:pPr>
            <a:r>
              <a:rPr lang="en-US" sz="2800" dirty="0" smtClean="0"/>
              <a:t>Streaming</a:t>
            </a:r>
          </a:p>
        </p:txBody>
      </p:sp>
      <p:grpSp>
        <p:nvGrpSpPr>
          <p:cNvPr id="9" name="Group 14"/>
          <p:cNvGrpSpPr/>
          <p:nvPr/>
        </p:nvGrpSpPr>
        <p:grpSpPr>
          <a:xfrm>
            <a:off x="6460756" y="-164891"/>
            <a:ext cx="2540833" cy="1394085"/>
            <a:chOff x="457200" y="274638"/>
            <a:chExt cx="8229600" cy="1143000"/>
          </a:xfrm>
        </p:grpSpPr>
        <p:sp>
          <p:nvSpPr>
            <p:cNvPr id="10"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Oval 10">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051"/>
            <a:ext cx="6324600" cy="1265237"/>
          </a:xfrm>
        </p:spPr>
        <p:txBody>
          <a:bodyPr/>
          <a:lstStyle/>
          <a:p>
            <a:r>
              <a:rPr lang="en-US" dirty="0" smtClean="0"/>
              <a:t>Intrusion/Arrest</a:t>
            </a:r>
            <a:endParaRPr lang="en-US" dirty="0"/>
          </a:p>
        </p:txBody>
      </p:sp>
      <p:sp>
        <p:nvSpPr>
          <p:cNvPr id="3" name="Content Placeholder 2"/>
          <p:cNvSpPr>
            <a:spLocks noGrp="1"/>
          </p:cNvSpPr>
          <p:nvPr>
            <p:ph idx="1"/>
          </p:nvPr>
        </p:nvSpPr>
        <p:spPr>
          <a:xfrm>
            <a:off x="470848" y="2402013"/>
            <a:ext cx="4060208" cy="4123899"/>
          </a:xfrm>
        </p:spPr>
        <p:txBody>
          <a:bodyPr/>
          <a:lstStyle/>
          <a:p>
            <a:r>
              <a:rPr lang="en-US" dirty="0" smtClean="0"/>
              <a:t>Bucket Cam at 2:30 AM</a:t>
            </a:r>
          </a:p>
          <a:p>
            <a:r>
              <a:rPr lang="en-US" dirty="0" smtClean="0"/>
              <a:t>Once alerted Mobile Command Vehicle PTZ captured the subjects shaking gates. </a:t>
            </a:r>
          </a:p>
          <a:p>
            <a:endParaRPr lang="en-US" dirty="0"/>
          </a:p>
        </p:txBody>
      </p:sp>
      <p:pic>
        <p:nvPicPr>
          <p:cNvPr id="7" name="Picture 3" descr="C:\Users\kjentoft\Pictures\RSI\Customers-Apps\Olympics\vancouver 2010 196.jpg"/>
          <p:cNvPicPr>
            <a:picLocks noChangeAspect="1" noChangeArrowheads="1"/>
          </p:cNvPicPr>
          <p:nvPr/>
        </p:nvPicPr>
        <p:blipFill>
          <a:blip r:embed="rId3" cstate="email"/>
          <a:srcRect/>
          <a:stretch>
            <a:fillRect/>
          </a:stretch>
        </p:blipFill>
        <p:spPr bwMode="auto">
          <a:xfrm>
            <a:off x="5754844" y="1821991"/>
            <a:ext cx="3034353" cy="2275765"/>
          </a:xfrm>
          <a:prstGeom prst="rect">
            <a:avLst/>
          </a:prstGeom>
          <a:noFill/>
        </p:spPr>
      </p:pic>
      <p:sp>
        <p:nvSpPr>
          <p:cNvPr id="8" name="TextBox 7"/>
          <p:cNvSpPr txBox="1"/>
          <p:nvPr/>
        </p:nvSpPr>
        <p:spPr>
          <a:xfrm>
            <a:off x="1323833" y="1637732"/>
            <a:ext cx="3493264" cy="646331"/>
          </a:xfrm>
          <a:prstGeom prst="rect">
            <a:avLst/>
          </a:prstGeom>
          <a:noFill/>
        </p:spPr>
        <p:txBody>
          <a:bodyPr wrap="none" rtlCol="0">
            <a:spAutoFit/>
          </a:bodyPr>
          <a:lstStyle/>
          <a:p>
            <a:r>
              <a:rPr lang="en-US" sz="3600" dirty="0" smtClean="0"/>
              <a:t>Alert from Scout</a:t>
            </a:r>
            <a:endParaRPr lang="en-US" sz="3600" dirty="0"/>
          </a:p>
        </p:txBody>
      </p:sp>
      <p:grpSp>
        <p:nvGrpSpPr>
          <p:cNvPr id="12" name="Group 14"/>
          <p:cNvGrpSpPr/>
          <p:nvPr/>
        </p:nvGrpSpPr>
        <p:grpSpPr>
          <a:xfrm>
            <a:off x="6460756" y="-164891"/>
            <a:ext cx="2540833" cy="1394085"/>
            <a:chOff x="457200" y="274638"/>
            <a:chExt cx="8229600" cy="1143000"/>
          </a:xfrm>
        </p:grpSpPr>
        <p:sp>
          <p:nvSpPr>
            <p:cNvPr id="1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4"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4" name="Olympics Gate.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754844" y="4281054"/>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704"/>
            <a:ext cx="6324600" cy="1265237"/>
          </a:xfrm>
        </p:spPr>
        <p:txBody>
          <a:bodyPr/>
          <a:lstStyle/>
          <a:p>
            <a:r>
              <a:rPr lang="en-US" dirty="0" smtClean="0"/>
              <a:t>Intrusion/Arrest</a:t>
            </a:r>
            <a:endParaRPr lang="en-US" dirty="0"/>
          </a:p>
        </p:txBody>
      </p:sp>
      <p:pic>
        <p:nvPicPr>
          <p:cNvPr id="1026" name="Picture 2" descr="C:\Users\kjentoft\Documents\Videos\Olympics\CAM001 (AXIS  Q6032-E)_2010-02-19_02_29_23_294.jpg"/>
          <p:cNvPicPr>
            <a:picLocks noChangeAspect="1" noChangeArrowheads="1"/>
          </p:cNvPicPr>
          <p:nvPr/>
        </p:nvPicPr>
        <p:blipFill>
          <a:blip r:embed="rId2" cstate="email"/>
          <a:srcRect/>
          <a:stretch>
            <a:fillRect/>
          </a:stretch>
        </p:blipFill>
        <p:spPr bwMode="auto">
          <a:xfrm>
            <a:off x="3398292" y="2514600"/>
            <a:ext cx="5481849" cy="4111387"/>
          </a:xfrm>
          <a:prstGeom prst="rect">
            <a:avLst/>
          </a:prstGeom>
          <a:noFill/>
        </p:spPr>
      </p:pic>
      <p:pic>
        <p:nvPicPr>
          <p:cNvPr id="6" name="Picture 2" descr="C:\Users\kjentoft\Pictures\RSI\Customers-Apps\Olympics\Olympics Mast PTZ.JPG"/>
          <p:cNvPicPr>
            <a:picLocks noChangeAspect="1" noChangeArrowheads="1"/>
          </p:cNvPicPr>
          <p:nvPr/>
        </p:nvPicPr>
        <p:blipFill>
          <a:blip r:embed="rId3" cstate="email"/>
          <a:srcRect/>
          <a:stretch>
            <a:fillRect/>
          </a:stretch>
        </p:blipFill>
        <p:spPr bwMode="auto">
          <a:xfrm>
            <a:off x="480287" y="2538487"/>
            <a:ext cx="2655504" cy="4026085"/>
          </a:xfrm>
          <a:prstGeom prst="rect">
            <a:avLst/>
          </a:prstGeom>
          <a:noFill/>
          <a:ln>
            <a:solidFill>
              <a:schemeClr val="tx1"/>
            </a:solidFill>
          </a:ln>
        </p:spPr>
      </p:pic>
      <p:sp>
        <p:nvSpPr>
          <p:cNvPr id="7" name="TextBox 6"/>
          <p:cNvSpPr txBox="1"/>
          <p:nvPr/>
        </p:nvSpPr>
        <p:spPr>
          <a:xfrm>
            <a:off x="1323833" y="1637732"/>
            <a:ext cx="6537046" cy="646331"/>
          </a:xfrm>
          <a:prstGeom prst="rect">
            <a:avLst/>
          </a:prstGeom>
          <a:noFill/>
        </p:spPr>
        <p:txBody>
          <a:bodyPr wrap="none" rtlCol="0">
            <a:spAutoFit/>
          </a:bodyPr>
          <a:lstStyle/>
          <a:p>
            <a:r>
              <a:rPr lang="en-US" sz="3600" dirty="0" smtClean="0"/>
              <a:t>View from Command Post PTZ</a:t>
            </a:r>
            <a:endParaRPr lang="en-US" sz="3600" dirty="0"/>
          </a:p>
        </p:txBody>
      </p:sp>
      <p:grpSp>
        <p:nvGrpSpPr>
          <p:cNvPr id="11" name="Group 14"/>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4"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735" y="568112"/>
            <a:ext cx="6324600" cy="1265237"/>
          </a:xfrm>
        </p:spPr>
        <p:txBody>
          <a:bodyPr/>
          <a:lstStyle/>
          <a:p>
            <a:r>
              <a:rPr lang="en-US" dirty="0" smtClean="0"/>
              <a:t>Intrusion</a:t>
            </a:r>
            <a:endParaRPr lang="en-US" dirty="0"/>
          </a:p>
        </p:txBody>
      </p:sp>
      <p:sp>
        <p:nvSpPr>
          <p:cNvPr id="3" name="Content Placeholder 2"/>
          <p:cNvSpPr>
            <a:spLocks noGrp="1"/>
          </p:cNvSpPr>
          <p:nvPr>
            <p:ph idx="1"/>
          </p:nvPr>
        </p:nvSpPr>
        <p:spPr>
          <a:xfrm>
            <a:off x="266128" y="2400872"/>
            <a:ext cx="4633415" cy="4343400"/>
          </a:xfrm>
        </p:spPr>
        <p:txBody>
          <a:bodyPr/>
          <a:lstStyle/>
          <a:p>
            <a:r>
              <a:rPr lang="en-US" dirty="0" smtClean="0"/>
              <a:t>Equipment there worth in the hundreds of thousands of dollars.  </a:t>
            </a:r>
          </a:p>
          <a:p>
            <a:r>
              <a:rPr lang="en-US" dirty="0" smtClean="0"/>
              <a:t>Response time was around 90 seconds.  No damage or theft.  Site remained operational.</a:t>
            </a:r>
            <a:endParaRPr lang="en-US" dirty="0"/>
          </a:p>
        </p:txBody>
      </p:sp>
      <p:pic>
        <p:nvPicPr>
          <p:cNvPr id="6" name="Picture 4" descr="C:\Users\kjentoft\Pictures\RSI\Customers-Apps\Olympics\vancouver 2010 181.jpg"/>
          <p:cNvPicPr>
            <a:picLocks noChangeAspect="1" noChangeArrowheads="1"/>
          </p:cNvPicPr>
          <p:nvPr/>
        </p:nvPicPr>
        <p:blipFill>
          <a:blip r:embed="rId3" cstate="email"/>
          <a:srcRect/>
          <a:stretch>
            <a:fillRect/>
          </a:stretch>
        </p:blipFill>
        <p:spPr bwMode="auto">
          <a:xfrm>
            <a:off x="5782104" y="1916539"/>
            <a:ext cx="3048002" cy="2273326"/>
          </a:xfrm>
          <a:prstGeom prst="rect">
            <a:avLst/>
          </a:prstGeom>
          <a:noFill/>
        </p:spPr>
      </p:pic>
      <p:sp>
        <p:nvSpPr>
          <p:cNvPr id="7" name="TextBox 6"/>
          <p:cNvSpPr txBox="1"/>
          <p:nvPr/>
        </p:nvSpPr>
        <p:spPr>
          <a:xfrm>
            <a:off x="1323833" y="1637732"/>
            <a:ext cx="3493264" cy="646331"/>
          </a:xfrm>
          <a:prstGeom prst="rect">
            <a:avLst/>
          </a:prstGeom>
          <a:noFill/>
        </p:spPr>
        <p:txBody>
          <a:bodyPr wrap="none" rtlCol="0">
            <a:spAutoFit/>
          </a:bodyPr>
          <a:lstStyle/>
          <a:p>
            <a:r>
              <a:rPr lang="en-US" sz="3600" dirty="0" smtClean="0"/>
              <a:t>Alert from Scout</a:t>
            </a:r>
            <a:endParaRPr lang="en-US" sz="3600" dirty="0"/>
          </a:p>
        </p:txBody>
      </p:sp>
      <p:grpSp>
        <p:nvGrpSpPr>
          <p:cNvPr id="11" name="Group 14"/>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4"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4" name="Olympics Sound.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782106" y="4328556"/>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4238"/>
            <a:ext cx="8229600" cy="1143000"/>
          </a:xfrm>
        </p:spPr>
        <p:txBody>
          <a:bodyPr/>
          <a:lstStyle/>
          <a:p>
            <a:r>
              <a:rPr lang="en-US" dirty="0" smtClean="0"/>
              <a:t>Olympics – a Win!</a:t>
            </a:r>
            <a:endParaRPr lang="en-US" dirty="0"/>
          </a:p>
        </p:txBody>
      </p:sp>
      <p:sp>
        <p:nvSpPr>
          <p:cNvPr id="3" name="Content Placeholder 2"/>
          <p:cNvSpPr>
            <a:spLocks noGrp="1"/>
          </p:cNvSpPr>
          <p:nvPr>
            <p:ph idx="1"/>
          </p:nvPr>
        </p:nvSpPr>
        <p:spPr>
          <a:xfrm>
            <a:off x="1856096" y="2209800"/>
            <a:ext cx="6830704" cy="4343400"/>
          </a:xfrm>
        </p:spPr>
        <p:txBody>
          <a:bodyPr/>
          <a:lstStyle/>
          <a:p>
            <a:r>
              <a:rPr lang="en-US" sz="4000" dirty="0" smtClean="0"/>
              <a:t>30% less cost</a:t>
            </a:r>
          </a:p>
          <a:p>
            <a:r>
              <a:rPr lang="en-US" sz="4000" dirty="0" smtClean="0"/>
              <a:t>Increased Flexibility</a:t>
            </a:r>
          </a:p>
          <a:p>
            <a:r>
              <a:rPr lang="en-US" sz="4000" dirty="0" smtClean="0"/>
              <a:t>Apprehensions</a:t>
            </a:r>
          </a:p>
          <a:p>
            <a:r>
              <a:rPr lang="en-US" sz="4000" dirty="0" smtClean="0"/>
              <a:t>Redeploy as needed</a:t>
            </a:r>
            <a:endParaRPr lang="en-US" sz="4000" dirty="0"/>
          </a:p>
        </p:txBody>
      </p:sp>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2"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kjentoft\Pictures\RSI\Product Shots\Outdoor Cam\vdfd MotionViewers 3x3.jpg"/>
          <p:cNvPicPr>
            <a:picLocks noChangeAspect="1" noChangeArrowheads="1"/>
          </p:cNvPicPr>
          <p:nvPr/>
        </p:nvPicPr>
        <p:blipFill>
          <a:blip r:embed="rId2" cstate="email"/>
          <a:srcRect/>
          <a:stretch>
            <a:fillRect/>
          </a:stretch>
        </p:blipFill>
        <p:spPr bwMode="auto">
          <a:xfrm>
            <a:off x="3222879" y="1949388"/>
            <a:ext cx="3222888" cy="3344118"/>
          </a:xfrm>
          <a:prstGeom prst="rect">
            <a:avLst/>
          </a:prstGeom>
          <a:noFill/>
        </p:spPr>
      </p:pic>
      <p:sp>
        <p:nvSpPr>
          <p:cNvPr id="2" name="Title 1"/>
          <p:cNvSpPr>
            <a:spLocks noGrp="1"/>
          </p:cNvSpPr>
          <p:nvPr>
            <p:ph type="title"/>
          </p:nvPr>
        </p:nvSpPr>
        <p:spPr/>
        <p:txBody>
          <a:bodyPr/>
          <a:lstStyle/>
          <a:p>
            <a:r>
              <a:rPr lang="en-US" dirty="0" smtClean="0"/>
              <a:t>Applications</a:t>
            </a:r>
            <a:endParaRPr lang="en-US" dirty="0"/>
          </a:p>
        </p:txBody>
      </p:sp>
      <p:sp>
        <p:nvSpPr>
          <p:cNvPr id="4" name="Text Placeholder 3"/>
          <p:cNvSpPr>
            <a:spLocks noGrp="1"/>
          </p:cNvSpPr>
          <p:nvPr>
            <p:ph type="body" idx="1"/>
          </p:nvPr>
        </p:nvSpPr>
        <p:spPr>
          <a:xfrm>
            <a:off x="67460" y="1466540"/>
            <a:ext cx="4040188" cy="1020762"/>
          </a:xfrm>
        </p:spPr>
        <p:txBody>
          <a:bodyPr/>
          <a:lstStyle/>
          <a:p>
            <a:pPr algn="ctr"/>
            <a:r>
              <a:rPr lang="en-US" sz="2800" dirty="0" smtClean="0"/>
              <a:t>Special </a:t>
            </a:r>
          </a:p>
          <a:p>
            <a:pPr algn="ctr"/>
            <a:r>
              <a:rPr lang="en-US" sz="2800" dirty="0" smtClean="0"/>
              <a:t>Applications</a:t>
            </a:r>
            <a:endParaRPr lang="en-US" sz="2800" dirty="0"/>
          </a:p>
        </p:txBody>
      </p:sp>
      <p:sp>
        <p:nvSpPr>
          <p:cNvPr id="3" name="Content Placeholder 2"/>
          <p:cNvSpPr>
            <a:spLocks noGrp="1"/>
          </p:cNvSpPr>
          <p:nvPr>
            <p:ph sz="half" idx="2"/>
          </p:nvPr>
        </p:nvSpPr>
        <p:spPr>
          <a:xfrm>
            <a:off x="143660" y="2620652"/>
            <a:ext cx="4040188" cy="3494088"/>
          </a:xfrm>
        </p:spPr>
        <p:txBody>
          <a:bodyPr>
            <a:normAutofit/>
          </a:bodyPr>
          <a:lstStyle/>
          <a:p>
            <a:r>
              <a:rPr lang="en-US" sz="3000" dirty="0" smtClean="0"/>
              <a:t>Commercial Outdoor</a:t>
            </a:r>
          </a:p>
          <a:p>
            <a:pPr lvl="1"/>
            <a:r>
              <a:rPr lang="en-US" dirty="0" smtClean="0"/>
              <a:t>Fenced Lots</a:t>
            </a:r>
          </a:p>
          <a:p>
            <a:pPr lvl="1"/>
            <a:r>
              <a:rPr lang="en-US" dirty="0" smtClean="0"/>
              <a:t>Utilities</a:t>
            </a:r>
          </a:p>
          <a:p>
            <a:r>
              <a:rPr lang="en-US" sz="3000" dirty="0" smtClean="0"/>
              <a:t>Portable/Temporary</a:t>
            </a:r>
          </a:p>
          <a:p>
            <a:pPr lvl="1"/>
            <a:r>
              <a:rPr lang="en-US" dirty="0" smtClean="0"/>
              <a:t>Construction</a:t>
            </a:r>
          </a:p>
          <a:p>
            <a:pPr lvl="1"/>
            <a:r>
              <a:rPr lang="en-US" dirty="0" smtClean="0"/>
              <a:t>Municipal</a:t>
            </a:r>
            <a:endParaRPr lang="en-US" dirty="0"/>
          </a:p>
        </p:txBody>
      </p:sp>
      <p:sp>
        <p:nvSpPr>
          <p:cNvPr id="5" name="Text Placeholder 4"/>
          <p:cNvSpPr>
            <a:spLocks noGrp="1"/>
          </p:cNvSpPr>
          <p:nvPr>
            <p:ph type="body" sz="quarter" idx="3"/>
          </p:nvPr>
        </p:nvSpPr>
        <p:spPr>
          <a:xfrm>
            <a:off x="5036690" y="3677325"/>
            <a:ext cx="4041775" cy="437475"/>
          </a:xfrm>
        </p:spPr>
        <p:txBody>
          <a:bodyPr/>
          <a:lstStyle/>
          <a:p>
            <a:pPr algn="ctr"/>
            <a:r>
              <a:rPr lang="en-US" sz="2800" dirty="0" smtClean="0"/>
              <a:t>Mainstream</a:t>
            </a:r>
            <a:endParaRPr lang="en-US" sz="2800" dirty="0"/>
          </a:p>
        </p:txBody>
      </p:sp>
      <p:sp>
        <p:nvSpPr>
          <p:cNvPr id="6" name="Content Placeholder 5"/>
          <p:cNvSpPr>
            <a:spLocks noGrp="1"/>
          </p:cNvSpPr>
          <p:nvPr>
            <p:ph sz="quarter" idx="4"/>
          </p:nvPr>
        </p:nvSpPr>
        <p:spPr>
          <a:xfrm>
            <a:off x="5338315" y="4038600"/>
            <a:ext cx="3584575" cy="2438400"/>
          </a:xfrm>
        </p:spPr>
        <p:txBody>
          <a:bodyPr>
            <a:normAutofit/>
          </a:bodyPr>
          <a:lstStyle/>
          <a:p>
            <a:r>
              <a:rPr lang="en-US" sz="3000" dirty="0" smtClean="0"/>
              <a:t>Cell Upgrade with Video Included</a:t>
            </a:r>
          </a:p>
          <a:p>
            <a:r>
              <a:rPr lang="en-US" sz="3000" dirty="0" smtClean="0"/>
              <a:t>Small Commercial</a:t>
            </a:r>
          </a:p>
          <a:p>
            <a:r>
              <a:rPr lang="en-US" sz="3000" dirty="0" smtClean="0"/>
              <a:t>Residential</a:t>
            </a:r>
          </a:p>
          <a:p>
            <a:endParaRPr lang="en-US" dirty="0"/>
          </a:p>
        </p:txBody>
      </p:sp>
      <p:grpSp>
        <p:nvGrpSpPr>
          <p:cNvPr id="12" name="Group 11"/>
          <p:cNvGrpSpPr/>
          <p:nvPr/>
        </p:nvGrpSpPr>
        <p:grpSpPr>
          <a:xfrm>
            <a:off x="5018525" y="1204211"/>
            <a:ext cx="4044950" cy="2209799"/>
            <a:chOff x="4568825" y="1219201"/>
            <a:chExt cx="4044950" cy="2209799"/>
          </a:xfrm>
        </p:grpSpPr>
        <p:sp>
          <p:nvSpPr>
            <p:cNvPr id="10" name="Text Placeholder 4"/>
            <p:cNvSpPr txBox="1">
              <a:spLocks/>
            </p:cNvSpPr>
            <p:nvPr/>
          </p:nvSpPr>
          <p:spPr>
            <a:xfrm>
              <a:off x="4568825" y="1472842"/>
              <a:ext cx="4041775" cy="43747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smtClean="0"/>
                <a:t>Surveillance</a:t>
              </a:r>
              <a:endParaRPr kumimoji="0" lang="en-US"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5"/>
            <p:cNvSpPr txBox="1">
              <a:spLocks/>
            </p:cNvSpPr>
            <p:nvPr/>
          </p:nvSpPr>
          <p:spPr>
            <a:xfrm>
              <a:off x="4572000" y="1905000"/>
              <a:ext cx="4041775" cy="1524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Blended</a:t>
              </a:r>
              <a:r>
                <a:rPr kumimoji="0" lang="en-US" sz="3000" b="0" i="0" u="none" strike="noStrike" kern="1200" cap="none" spc="0" normalizeH="0" noProof="0" dirty="0" smtClean="0">
                  <a:ln>
                    <a:noFill/>
                  </a:ln>
                  <a:solidFill>
                    <a:schemeClr val="tx1"/>
                  </a:solidFill>
                  <a:effectLst/>
                  <a:uLnTx/>
                  <a:uFillTx/>
                  <a:latin typeface="+mn-lt"/>
                  <a:ea typeface="+mn-ea"/>
                  <a:cs typeface="+mn-cs"/>
                </a:rPr>
                <a:t> Video to enhance surveillance</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Oval 8">
              <a:hlinkClick r:id="rId3" action="ppaction://hlinksldjump"/>
            </p:cNvPr>
            <p:cNvSpPr/>
            <p:nvPr/>
          </p:nvSpPr>
          <p:spPr>
            <a:xfrm>
              <a:off x="4572000" y="1219201"/>
              <a:ext cx="3962400" cy="21336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hlinkClick r:id="rId4" action="ppaction://hlinksldjump"/>
          </p:cNvPr>
          <p:cNvSpPr/>
          <p:nvPr/>
        </p:nvSpPr>
        <p:spPr>
          <a:xfrm>
            <a:off x="67460" y="1161740"/>
            <a:ext cx="3962400" cy="5257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hlinkClick r:id="rId5" action="ppaction://hlinksldjump"/>
          </p:cNvPr>
          <p:cNvSpPr/>
          <p:nvPr/>
        </p:nvSpPr>
        <p:spPr>
          <a:xfrm>
            <a:off x="5036690" y="3429000"/>
            <a:ext cx="3962400" cy="32766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3"/>
                                        </p:tgtEl>
                                      </p:cBhvr>
                                      <p:by x="50000" y="50000"/>
                                    </p:animScale>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build="p"/>
      <p:bldP spid="5" grpId="0" build="p"/>
      <p:bldP spid="6" grpId="0" build="p"/>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69" y="1132764"/>
            <a:ext cx="8775510" cy="526803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375311" y="1073083"/>
            <a:ext cx="8277367" cy="1265237"/>
          </a:xfrm>
        </p:spPr>
        <p:txBody>
          <a:bodyPr/>
          <a:lstStyle/>
          <a:p>
            <a:pPr algn="l"/>
            <a:r>
              <a:rPr lang="en-US" dirty="0" smtClean="0">
                <a:solidFill>
                  <a:schemeClr val="bg1"/>
                </a:solidFill>
              </a:rPr>
              <a:t>Blended Video Case Studies</a:t>
            </a:r>
            <a:endParaRPr lang="en-US" dirty="0">
              <a:solidFill>
                <a:schemeClr val="bg1"/>
              </a:solidFill>
            </a:endParaRPr>
          </a:p>
        </p:txBody>
      </p:sp>
      <p:sp>
        <p:nvSpPr>
          <p:cNvPr id="3" name="Content Placeholder 2"/>
          <p:cNvSpPr>
            <a:spLocks noGrp="1"/>
          </p:cNvSpPr>
          <p:nvPr>
            <p:ph idx="1"/>
          </p:nvPr>
        </p:nvSpPr>
        <p:spPr>
          <a:xfrm>
            <a:off x="457200" y="2483892"/>
            <a:ext cx="8229600" cy="4069307"/>
          </a:xfrm>
        </p:spPr>
        <p:txBody>
          <a:bodyPr/>
          <a:lstStyle/>
          <a:p>
            <a:pPr marL="912813" indent="-912813">
              <a:buFont typeface="+mj-lt"/>
              <a:buAutoNum type="arabicPeriod"/>
            </a:pPr>
            <a:r>
              <a:rPr lang="en-US" sz="4800" dirty="0" smtClean="0">
                <a:solidFill>
                  <a:schemeClr val="bg1"/>
                </a:solidFill>
              </a:rPr>
              <a:t>Vancouver Olympics</a:t>
            </a:r>
          </a:p>
          <a:p>
            <a:pPr marL="912813" indent="-912813">
              <a:buFont typeface="+mj-lt"/>
              <a:buAutoNum type="arabicPeriod"/>
            </a:pPr>
            <a:r>
              <a:rPr lang="en-US" sz="4800" dirty="0" smtClean="0">
                <a:solidFill>
                  <a:srgbClr val="FFFF00"/>
                </a:solidFill>
              </a:rPr>
              <a:t>Remote Mine</a:t>
            </a:r>
            <a:endParaRPr lang="en-US" sz="4800" dirty="0" smtClean="0">
              <a:solidFill>
                <a:schemeClr val="bg1"/>
              </a:solidFill>
            </a:endParaRPr>
          </a:p>
          <a:p>
            <a:pPr marL="912813" indent="-912813">
              <a:buFont typeface="+mj-lt"/>
              <a:buAutoNum type="arabicPeriod"/>
            </a:pPr>
            <a:r>
              <a:rPr lang="en-US" sz="4800" dirty="0" smtClean="0">
                <a:solidFill>
                  <a:schemeClr val="bg1"/>
                </a:solidFill>
              </a:rPr>
              <a:t>Detroit Public Schools</a:t>
            </a:r>
          </a:p>
        </p:txBody>
      </p:sp>
      <p:pic>
        <p:nvPicPr>
          <p:cNvPr id="5" name="Picture 3" descr="C:\Users\Sales - 4\Desktop\Coal Age.jpg"/>
          <p:cNvPicPr>
            <a:picLocks noChangeAspect="1" noChangeArrowheads="1"/>
          </p:cNvPicPr>
          <p:nvPr/>
        </p:nvPicPr>
        <p:blipFill>
          <a:blip r:embed="rId2" cstate="email"/>
          <a:srcRect/>
          <a:stretch>
            <a:fillRect/>
          </a:stretch>
        </p:blipFill>
        <p:spPr bwMode="auto">
          <a:xfrm>
            <a:off x="6005241" y="148083"/>
            <a:ext cx="2843996" cy="3894393"/>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859248"/>
            <a:ext cx="8229600" cy="1143000"/>
          </a:xfrm>
        </p:spPr>
        <p:txBody>
          <a:bodyPr>
            <a:normAutofit fontScale="90000"/>
          </a:bodyPr>
          <a:lstStyle/>
          <a:p>
            <a:r>
              <a:rPr lang="en-US" dirty="0" smtClean="0"/>
              <a:t>Case Study:</a:t>
            </a:r>
            <a:br>
              <a:rPr lang="en-US" dirty="0" smtClean="0"/>
            </a:br>
            <a:r>
              <a:rPr lang="en-US" dirty="0" smtClean="0"/>
              <a:t>Mothballed Mine</a:t>
            </a:r>
          </a:p>
        </p:txBody>
      </p:sp>
      <p:sp>
        <p:nvSpPr>
          <p:cNvPr id="22535" name="TextBox 20"/>
          <p:cNvSpPr txBox="1">
            <a:spLocks noChangeArrowheads="1"/>
          </p:cNvSpPr>
          <p:nvPr/>
        </p:nvSpPr>
        <p:spPr bwMode="auto">
          <a:xfrm>
            <a:off x="237506" y="2399125"/>
            <a:ext cx="2695699" cy="3701013"/>
          </a:xfrm>
          <a:prstGeom prst="rect">
            <a:avLst/>
          </a:prstGeom>
          <a:noFill/>
          <a:ln w="9525">
            <a:noFill/>
            <a:miter lim="800000"/>
            <a:headEnd/>
            <a:tailEnd/>
          </a:ln>
        </p:spPr>
        <p:txBody>
          <a:bodyPr wrap="square">
            <a:spAutoFit/>
          </a:bodyPr>
          <a:lstStyle/>
          <a:p>
            <a:r>
              <a:rPr lang="en-US" sz="2800" b="1" dirty="0" smtClean="0"/>
              <a:t>Difficult Site:</a:t>
            </a:r>
          </a:p>
          <a:p>
            <a:endParaRPr lang="en-US" sz="1050" b="1" dirty="0" smtClean="0"/>
          </a:p>
          <a:p>
            <a:pPr marL="225425" indent="-225425">
              <a:buFont typeface="Arial" pitchFamily="34" charset="0"/>
              <a:buChar char="•"/>
            </a:pPr>
            <a:r>
              <a:rPr lang="en-US" sz="2800" dirty="0" smtClean="0"/>
              <a:t>150 Acres</a:t>
            </a:r>
          </a:p>
          <a:p>
            <a:pPr marL="225425" indent="-225425">
              <a:buFont typeface="Arial" pitchFamily="34" charset="0"/>
              <a:buChar char="•"/>
            </a:pPr>
            <a:r>
              <a:rPr lang="en-US" sz="2800" dirty="0" smtClean="0"/>
              <a:t>No Power</a:t>
            </a:r>
          </a:p>
          <a:p>
            <a:pPr marL="225425" indent="-225425">
              <a:buFont typeface="Arial" pitchFamily="34" charset="0"/>
              <a:buChar char="•"/>
            </a:pPr>
            <a:r>
              <a:rPr lang="en-US" sz="2800" dirty="0" smtClean="0"/>
              <a:t>No Lighting</a:t>
            </a:r>
          </a:p>
          <a:p>
            <a:pPr marL="225425" indent="-225425">
              <a:buFont typeface="Arial" pitchFamily="34" charset="0"/>
              <a:buChar char="•"/>
            </a:pPr>
            <a:r>
              <a:rPr lang="en-US" sz="2800" dirty="0" smtClean="0"/>
              <a:t>Remote Location</a:t>
            </a:r>
          </a:p>
          <a:p>
            <a:pPr marL="225425" indent="-225425">
              <a:buFont typeface="Arial" pitchFamily="34" charset="0"/>
              <a:buChar char="•"/>
            </a:pPr>
            <a:r>
              <a:rPr lang="en-US" sz="2800" dirty="0" smtClean="0"/>
              <a:t>Multiple Buildings</a:t>
            </a:r>
          </a:p>
        </p:txBody>
      </p:sp>
      <p:pic>
        <p:nvPicPr>
          <p:cNvPr id="1026" name="Picture 2" descr="C:\Users\Sales - 4\Desktop\Securitas Install photos\DSCN0305.jpg"/>
          <p:cNvPicPr>
            <a:picLocks noChangeAspect="1" noChangeArrowheads="1"/>
          </p:cNvPicPr>
          <p:nvPr/>
        </p:nvPicPr>
        <p:blipFill>
          <a:blip r:embed="rId2" cstate="email"/>
          <a:srcRect/>
          <a:stretch>
            <a:fillRect/>
          </a:stretch>
        </p:blipFill>
        <p:spPr bwMode="auto">
          <a:xfrm>
            <a:off x="3162792" y="2336471"/>
            <a:ext cx="5783285" cy="4337464"/>
          </a:xfrm>
          <a:prstGeom prst="rect">
            <a:avLst/>
          </a:prstGeom>
          <a:noFill/>
        </p:spPr>
      </p:pic>
      <p:grpSp>
        <p:nvGrpSpPr>
          <p:cNvPr id="8" name="Group 14"/>
          <p:cNvGrpSpPr/>
          <p:nvPr/>
        </p:nvGrpSpPr>
        <p:grpSpPr>
          <a:xfrm>
            <a:off x="6460756" y="-164891"/>
            <a:ext cx="2540833" cy="1394085"/>
            <a:chOff x="457200" y="274638"/>
            <a:chExt cx="8229600" cy="1143000"/>
          </a:xfrm>
        </p:grpSpPr>
        <p:sp>
          <p:nvSpPr>
            <p:cNvPr id="1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Oval 11">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ales - 4\Desktop\Securitas Install photos\Cameras.jpg"/>
          <p:cNvPicPr>
            <a:picLocks noChangeAspect="1" noChangeArrowheads="1"/>
          </p:cNvPicPr>
          <p:nvPr/>
        </p:nvPicPr>
        <p:blipFill>
          <a:blip r:embed="rId2" cstate="email"/>
          <a:srcRect/>
          <a:stretch>
            <a:fillRect/>
          </a:stretch>
        </p:blipFill>
        <p:spPr bwMode="auto">
          <a:xfrm>
            <a:off x="6165048" y="3111690"/>
            <a:ext cx="2766950" cy="1160060"/>
          </a:xfrm>
          <a:prstGeom prst="rect">
            <a:avLst/>
          </a:prstGeom>
          <a:noFill/>
        </p:spPr>
      </p:pic>
      <p:pic>
        <p:nvPicPr>
          <p:cNvPr id="3074" name="Picture 2" descr="C:\Users\Sales - 4\Desktop\ESX Pres\msu.jpg"/>
          <p:cNvPicPr>
            <a:picLocks noChangeAspect="1" noChangeArrowheads="1"/>
          </p:cNvPicPr>
          <p:nvPr/>
        </p:nvPicPr>
        <p:blipFill>
          <a:blip r:embed="rId3" cstate="email"/>
          <a:srcRect/>
          <a:stretch>
            <a:fillRect/>
          </a:stretch>
        </p:blipFill>
        <p:spPr bwMode="auto">
          <a:xfrm>
            <a:off x="6161513" y="4377338"/>
            <a:ext cx="2772146" cy="2050508"/>
          </a:xfrm>
          <a:prstGeom prst="rect">
            <a:avLst/>
          </a:prstGeom>
          <a:noFill/>
        </p:spPr>
      </p:pic>
      <p:sp>
        <p:nvSpPr>
          <p:cNvPr id="7" name="TextBox 20"/>
          <p:cNvSpPr txBox="1">
            <a:spLocks noChangeArrowheads="1"/>
          </p:cNvSpPr>
          <p:nvPr/>
        </p:nvSpPr>
        <p:spPr bwMode="auto">
          <a:xfrm>
            <a:off x="5936774" y="2276294"/>
            <a:ext cx="3179930" cy="800219"/>
          </a:xfrm>
          <a:prstGeom prst="rect">
            <a:avLst/>
          </a:prstGeom>
          <a:noFill/>
          <a:ln w="9525">
            <a:noFill/>
            <a:miter lim="800000"/>
            <a:headEnd/>
            <a:tailEnd/>
          </a:ln>
        </p:spPr>
        <p:txBody>
          <a:bodyPr wrap="square">
            <a:spAutoFit/>
          </a:bodyPr>
          <a:lstStyle/>
          <a:p>
            <a:pPr algn="ctr"/>
            <a:r>
              <a:rPr lang="en-US" sz="2800" b="1" dirty="0" smtClean="0"/>
              <a:t>MSU </a:t>
            </a:r>
          </a:p>
          <a:p>
            <a:pPr algn="ctr"/>
            <a:r>
              <a:rPr lang="en-US" b="1" dirty="0" smtClean="0"/>
              <a:t>(Mobile Surveillance Units)</a:t>
            </a:r>
          </a:p>
        </p:txBody>
      </p:sp>
      <p:sp>
        <p:nvSpPr>
          <p:cNvPr id="11" name="Title 1"/>
          <p:cNvSpPr>
            <a:spLocks noGrp="1"/>
          </p:cNvSpPr>
          <p:nvPr>
            <p:ph type="title"/>
          </p:nvPr>
        </p:nvSpPr>
        <p:spPr>
          <a:xfrm>
            <a:off x="457200" y="844258"/>
            <a:ext cx="8229600" cy="1143000"/>
          </a:xfrm>
        </p:spPr>
        <p:txBody>
          <a:bodyPr>
            <a:normAutofit fontScale="90000"/>
          </a:bodyPr>
          <a:lstStyle/>
          <a:p>
            <a:r>
              <a:rPr lang="en-US" dirty="0" smtClean="0"/>
              <a:t>Mothballed Mine:</a:t>
            </a:r>
            <a:br>
              <a:rPr lang="en-US" dirty="0" smtClean="0"/>
            </a:br>
            <a:r>
              <a:rPr lang="en-US" dirty="0" smtClean="0"/>
              <a:t>Traditional Options</a:t>
            </a:r>
          </a:p>
        </p:txBody>
      </p:sp>
      <p:pic>
        <p:nvPicPr>
          <p:cNvPr id="1026" name="Picture 2" descr="C:\Users\Sales - 4\Desktop\Webinar\Guard.jpg"/>
          <p:cNvPicPr>
            <a:picLocks noChangeAspect="1" noChangeArrowheads="1"/>
          </p:cNvPicPr>
          <p:nvPr/>
        </p:nvPicPr>
        <p:blipFill>
          <a:blip r:embed="rId4" cstate="email"/>
          <a:srcRect/>
          <a:stretch>
            <a:fillRect/>
          </a:stretch>
        </p:blipFill>
        <p:spPr bwMode="auto">
          <a:xfrm>
            <a:off x="773554" y="3187890"/>
            <a:ext cx="1320800" cy="3048000"/>
          </a:xfrm>
          <a:prstGeom prst="rect">
            <a:avLst/>
          </a:prstGeom>
          <a:noFill/>
        </p:spPr>
      </p:pic>
      <p:sp>
        <p:nvSpPr>
          <p:cNvPr id="10" name="TextBox 20"/>
          <p:cNvSpPr txBox="1">
            <a:spLocks noChangeArrowheads="1"/>
          </p:cNvSpPr>
          <p:nvPr/>
        </p:nvSpPr>
        <p:spPr bwMode="auto">
          <a:xfrm>
            <a:off x="-44430" y="2278566"/>
            <a:ext cx="3179930" cy="800219"/>
          </a:xfrm>
          <a:prstGeom prst="rect">
            <a:avLst/>
          </a:prstGeom>
          <a:noFill/>
          <a:ln w="9525">
            <a:noFill/>
            <a:miter lim="800000"/>
            <a:headEnd/>
            <a:tailEnd/>
          </a:ln>
        </p:spPr>
        <p:txBody>
          <a:bodyPr wrap="square">
            <a:spAutoFit/>
          </a:bodyPr>
          <a:lstStyle/>
          <a:p>
            <a:pPr algn="ctr"/>
            <a:r>
              <a:rPr lang="en-US" sz="2800" b="1" dirty="0" smtClean="0"/>
              <a:t>Security Officers</a:t>
            </a:r>
          </a:p>
          <a:p>
            <a:pPr algn="ctr"/>
            <a:r>
              <a:rPr lang="en-US" b="1" dirty="0" smtClean="0"/>
              <a:t>On-site Patrols</a:t>
            </a:r>
          </a:p>
        </p:txBody>
      </p:sp>
      <p:sp>
        <p:nvSpPr>
          <p:cNvPr id="12" name="TextBox 20"/>
          <p:cNvSpPr txBox="1">
            <a:spLocks noChangeArrowheads="1"/>
          </p:cNvSpPr>
          <p:nvPr/>
        </p:nvSpPr>
        <p:spPr bwMode="auto">
          <a:xfrm>
            <a:off x="2594012" y="3016155"/>
            <a:ext cx="3343702" cy="3539430"/>
          </a:xfrm>
          <a:prstGeom prst="rect">
            <a:avLst/>
          </a:prstGeom>
          <a:noFill/>
          <a:ln w="9525">
            <a:noFill/>
            <a:miter lim="800000"/>
            <a:headEnd/>
            <a:tailEnd/>
          </a:ln>
        </p:spPr>
        <p:txBody>
          <a:bodyPr wrap="square">
            <a:spAutoFit/>
          </a:bodyPr>
          <a:lstStyle/>
          <a:p>
            <a:r>
              <a:rPr lang="en-US" sz="3200" b="1" dirty="0" smtClean="0"/>
              <a:t>Attempted Both Options:</a:t>
            </a:r>
          </a:p>
          <a:p>
            <a:pPr marL="236538" indent="-236538">
              <a:buFontTx/>
              <a:buChar char="-"/>
            </a:pPr>
            <a:r>
              <a:rPr lang="en-US" sz="3200" dirty="0" smtClean="0"/>
              <a:t>Budget allowed only 2 officers</a:t>
            </a:r>
          </a:p>
          <a:p>
            <a:pPr marL="236538" indent="-236538">
              <a:buFontTx/>
              <a:buChar char="-"/>
            </a:pPr>
            <a:r>
              <a:rPr lang="en-US" sz="3200" dirty="0" smtClean="0"/>
              <a:t>Budget allowed only 3 MSUs</a:t>
            </a:r>
          </a:p>
          <a:p>
            <a:pPr>
              <a:buFontTx/>
              <a:buChar char="-"/>
            </a:pPr>
            <a:endParaRPr lang="en-US" sz="3200" b="1" dirty="0" smtClean="0"/>
          </a:p>
        </p:txBody>
      </p:sp>
      <p:grpSp>
        <p:nvGrpSpPr>
          <p:cNvPr id="13" name="Group 14"/>
          <p:cNvGrpSpPr/>
          <p:nvPr/>
        </p:nvGrpSpPr>
        <p:grpSpPr>
          <a:xfrm>
            <a:off x="6460756" y="-164891"/>
            <a:ext cx="2540833" cy="1394085"/>
            <a:chOff x="457200" y="274638"/>
            <a:chExt cx="8229600" cy="1143000"/>
          </a:xfrm>
        </p:grpSpPr>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Oval 16">
              <a:hlinkClick r:id="rId5"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0"/>
          <p:cNvSpPr txBox="1">
            <a:spLocks noChangeArrowheads="1"/>
          </p:cNvSpPr>
          <p:nvPr/>
        </p:nvSpPr>
        <p:spPr bwMode="auto">
          <a:xfrm>
            <a:off x="764276" y="2208053"/>
            <a:ext cx="8379724" cy="4247317"/>
          </a:xfrm>
          <a:prstGeom prst="rect">
            <a:avLst/>
          </a:prstGeom>
          <a:noFill/>
          <a:ln w="9525">
            <a:noFill/>
            <a:miter lim="800000"/>
            <a:headEnd/>
            <a:tailEnd/>
          </a:ln>
        </p:spPr>
        <p:txBody>
          <a:bodyPr wrap="square">
            <a:spAutoFit/>
          </a:bodyPr>
          <a:lstStyle/>
          <a:p>
            <a:pPr marL="231775" indent="-231775">
              <a:buFont typeface="Arial" pitchFamily="34" charset="0"/>
              <a:buChar char="•"/>
            </a:pPr>
            <a:r>
              <a:rPr lang="en-US" sz="3000" dirty="0" smtClean="0"/>
              <a:t>2 guards proved ineffective:</a:t>
            </a:r>
          </a:p>
          <a:p>
            <a:pPr marL="688975" lvl="1" indent="-231775">
              <a:buFont typeface="Arial" pitchFamily="34" charset="0"/>
              <a:buChar char="•"/>
            </a:pPr>
            <a:r>
              <a:rPr lang="en-US" sz="3000" dirty="0" smtClean="0"/>
              <a:t>Provided some deterrence</a:t>
            </a:r>
          </a:p>
          <a:p>
            <a:pPr marL="688975" lvl="1" indent="-231775">
              <a:buFont typeface="Arial" pitchFamily="34" charset="0"/>
              <a:buChar char="•"/>
            </a:pPr>
            <a:r>
              <a:rPr lang="en-US" sz="3000" dirty="0" smtClean="0"/>
              <a:t>One hour tours too long</a:t>
            </a:r>
          </a:p>
          <a:p>
            <a:pPr marL="688975" lvl="1" indent="-231775">
              <a:buFont typeface="Arial" pitchFamily="34" charset="0"/>
              <a:buChar char="•"/>
            </a:pPr>
            <a:r>
              <a:rPr lang="en-US" sz="3000" dirty="0" smtClean="0"/>
              <a:t>Losses continued</a:t>
            </a:r>
          </a:p>
          <a:p>
            <a:pPr marL="231775" indent="-231775">
              <a:buFont typeface="Arial" pitchFamily="34" charset="0"/>
              <a:buChar char="•"/>
            </a:pPr>
            <a:r>
              <a:rPr lang="en-US" sz="3000" dirty="0" smtClean="0"/>
              <a:t>3 MSUs and full-time surveillance operators proved ineffective:</a:t>
            </a:r>
          </a:p>
          <a:p>
            <a:pPr marL="688975" lvl="1" indent="-231775">
              <a:buFont typeface="Arial" pitchFamily="34" charset="0"/>
              <a:buChar char="•"/>
            </a:pPr>
            <a:r>
              <a:rPr lang="en-US" sz="3000" dirty="0" smtClean="0"/>
              <a:t>Unable to view entire site</a:t>
            </a:r>
          </a:p>
          <a:p>
            <a:pPr marL="688975" lvl="1" indent="-231775">
              <a:buFont typeface="Arial" pitchFamily="34" charset="0"/>
              <a:buChar char="•"/>
            </a:pPr>
            <a:r>
              <a:rPr lang="en-US" sz="3000" dirty="0" smtClean="0"/>
              <a:t>Losses continued</a:t>
            </a:r>
          </a:p>
          <a:p>
            <a:pPr marL="231775" indent="-231775">
              <a:buFont typeface="Arial" pitchFamily="34" charset="0"/>
              <a:buChar char="•"/>
            </a:pPr>
            <a:r>
              <a:rPr lang="en-US" sz="3000" dirty="0" smtClean="0"/>
              <a:t>After Sunday theft – “Do something NOW!”</a:t>
            </a:r>
          </a:p>
        </p:txBody>
      </p:sp>
      <p:sp>
        <p:nvSpPr>
          <p:cNvPr id="8" name="Title 1"/>
          <p:cNvSpPr>
            <a:spLocks noGrp="1"/>
          </p:cNvSpPr>
          <p:nvPr>
            <p:ph type="title"/>
          </p:nvPr>
        </p:nvSpPr>
        <p:spPr>
          <a:xfrm>
            <a:off x="457199" y="793413"/>
            <a:ext cx="7362967" cy="1265237"/>
          </a:xfrm>
        </p:spPr>
        <p:txBody>
          <a:bodyPr>
            <a:normAutofit fontScale="90000"/>
          </a:bodyPr>
          <a:lstStyle/>
          <a:p>
            <a:r>
              <a:rPr lang="en-US" dirty="0" smtClean="0"/>
              <a:t>Budget-Limited Results:</a:t>
            </a:r>
            <a:br>
              <a:rPr lang="en-US" dirty="0" smtClean="0"/>
            </a:br>
            <a:r>
              <a:rPr lang="en-US" dirty="0" smtClean="0"/>
              <a:t>Inadequate Coverage</a:t>
            </a:r>
          </a:p>
        </p:txBody>
      </p:sp>
      <p:grpSp>
        <p:nvGrpSpPr>
          <p:cNvPr id="9" name="Group 14"/>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2"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ales - 4\Desktop\Securitas Install photos\Install.jpg"/>
          <p:cNvPicPr>
            <a:picLocks noChangeAspect="1" noChangeArrowheads="1"/>
          </p:cNvPicPr>
          <p:nvPr/>
        </p:nvPicPr>
        <p:blipFill>
          <a:blip r:embed="rId2" cstate="email"/>
          <a:srcRect/>
          <a:stretch>
            <a:fillRect/>
          </a:stretch>
        </p:blipFill>
        <p:spPr bwMode="auto">
          <a:xfrm>
            <a:off x="5341622" y="2585980"/>
            <a:ext cx="3331936" cy="3835684"/>
          </a:xfrm>
          <a:prstGeom prst="rect">
            <a:avLst/>
          </a:prstGeom>
          <a:noFill/>
        </p:spPr>
      </p:pic>
      <p:sp>
        <p:nvSpPr>
          <p:cNvPr id="5" name="TextBox 20"/>
          <p:cNvSpPr txBox="1">
            <a:spLocks noChangeArrowheads="1"/>
          </p:cNvSpPr>
          <p:nvPr/>
        </p:nvSpPr>
        <p:spPr bwMode="auto">
          <a:xfrm>
            <a:off x="415631" y="2688609"/>
            <a:ext cx="4552154" cy="3539430"/>
          </a:xfrm>
          <a:prstGeom prst="rect">
            <a:avLst/>
          </a:prstGeom>
          <a:noFill/>
          <a:ln w="9525">
            <a:noFill/>
            <a:miter lim="800000"/>
            <a:headEnd/>
            <a:tailEnd/>
          </a:ln>
        </p:spPr>
        <p:txBody>
          <a:bodyPr wrap="square">
            <a:spAutoFit/>
          </a:bodyPr>
          <a:lstStyle/>
          <a:p>
            <a:r>
              <a:rPr lang="en-US" sz="2800" b="1" dirty="0" smtClean="0"/>
              <a:t>Blended Video installed on Monday</a:t>
            </a:r>
          </a:p>
          <a:p>
            <a:endParaRPr lang="en-US" sz="2800" b="1" dirty="0" smtClean="0"/>
          </a:p>
          <a:p>
            <a:r>
              <a:rPr lang="en-US" sz="2800" b="1" dirty="0" smtClean="0"/>
              <a:t>Installation:</a:t>
            </a:r>
          </a:p>
          <a:p>
            <a:pPr marL="225425" indent="-225425">
              <a:buFont typeface="Arial" pitchFamily="34" charset="0"/>
              <a:buChar char="•"/>
            </a:pPr>
            <a:r>
              <a:rPr lang="en-US" sz="2800" dirty="0" smtClean="0"/>
              <a:t>Pre-programmed in shop and	then mounted in field</a:t>
            </a:r>
          </a:p>
          <a:p>
            <a:pPr marL="225425" indent="-225425">
              <a:buFont typeface="Arial" pitchFamily="34" charset="0"/>
              <a:buChar char="•"/>
            </a:pPr>
            <a:r>
              <a:rPr lang="en-US" sz="2800" dirty="0" smtClean="0"/>
              <a:t>Magnetic Mounts</a:t>
            </a:r>
          </a:p>
          <a:p>
            <a:pPr marL="225425" indent="-225425">
              <a:buFont typeface="Arial" pitchFamily="34" charset="0"/>
              <a:buChar char="•"/>
            </a:pPr>
            <a:r>
              <a:rPr lang="en-US" sz="2800" dirty="0" smtClean="0"/>
              <a:t>Simple/Immediate</a:t>
            </a:r>
          </a:p>
        </p:txBody>
      </p:sp>
      <p:sp>
        <p:nvSpPr>
          <p:cNvPr id="9" name="Title 1"/>
          <p:cNvSpPr>
            <a:spLocks noGrp="1"/>
          </p:cNvSpPr>
          <p:nvPr>
            <p:ph type="title"/>
          </p:nvPr>
        </p:nvSpPr>
        <p:spPr>
          <a:xfrm>
            <a:off x="457200" y="844258"/>
            <a:ext cx="8229600" cy="1143000"/>
          </a:xfrm>
        </p:spPr>
        <p:txBody>
          <a:bodyPr>
            <a:normAutofit fontScale="90000"/>
          </a:bodyPr>
          <a:lstStyle/>
          <a:p>
            <a:r>
              <a:rPr lang="en-US" dirty="0" smtClean="0"/>
              <a:t>Blended Video:</a:t>
            </a:r>
            <a:br>
              <a:rPr lang="en-US" dirty="0" smtClean="0"/>
            </a:br>
            <a:r>
              <a:rPr lang="en-US" dirty="0" smtClean="0"/>
              <a:t>Adequate Coverage</a:t>
            </a:r>
          </a:p>
        </p:txBody>
      </p:sp>
      <p:grpSp>
        <p:nvGrpSpPr>
          <p:cNvPr id="8" name="Group 14"/>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4258"/>
            <a:ext cx="8229600" cy="1143000"/>
          </a:xfrm>
        </p:spPr>
        <p:txBody>
          <a:bodyPr>
            <a:normAutofit fontScale="90000"/>
          </a:bodyPr>
          <a:lstStyle/>
          <a:p>
            <a:r>
              <a:rPr lang="en-US" dirty="0" smtClean="0"/>
              <a:t>Panel/Communicator</a:t>
            </a:r>
            <a:br>
              <a:rPr lang="en-US" dirty="0" smtClean="0"/>
            </a:br>
            <a:r>
              <a:rPr lang="en-US" dirty="0" smtClean="0"/>
              <a:t>Installation</a:t>
            </a:r>
            <a:endParaRPr lang="en-US" dirty="0"/>
          </a:p>
        </p:txBody>
      </p:sp>
      <p:pic>
        <p:nvPicPr>
          <p:cNvPr id="2050" name="Picture 2" descr="C:\Users\Sales - 4\Pictures\Installation Photos\Mine\DSCN0355.JPG"/>
          <p:cNvPicPr>
            <a:picLocks noGrp="1" noChangeAspect="1" noChangeArrowheads="1"/>
          </p:cNvPicPr>
          <p:nvPr>
            <p:ph idx="1"/>
          </p:nvPr>
        </p:nvPicPr>
        <p:blipFill>
          <a:blip r:embed="rId2" cstate="email"/>
          <a:srcRect/>
          <a:stretch>
            <a:fillRect/>
          </a:stretch>
        </p:blipFill>
        <p:spPr bwMode="auto">
          <a:xfrm>
            <a:off x="286602" y="2606725"/>
            <a:ext cx="3725840" cy="3998791"/>
          </a:xfrm>
          <a:prstGeom prst="rect">
            <a:avLst/>
          </a:prstGeom>
          <a:noFill/>
        </p:spPr>
      </p:pic>
      <p:sp>
        <p:nvSpPr>
          <p:cNvPr id="7" name="TextBox 20"/>
          <p:cNvSpPr txBox="1">
            <a:spLocks noChangeArrowheads="1"/>
          </p:cNvSpPr>
          <p:nvPr/>
        </p:nvSpPr>
        <p:spPr bwMode="auto">
          <a:xfrm>
            <a:off x="4135272" y="2368356"/>
            <a:ext cx="4763067" cy="4401205"/>
          </a:xfrm>
          <a:prstGeom prst="rect">
            <a:avLst/>
          </a:prstGeom>
          <a:noFill/>
          <a:ln w="9525">
            <a:noFill/>
            <a:miter lim="800000"/>
            <a:headEnd/>
            <a:tailEnd/>
          </a:ln>
        </p:spPr>
        <p:txBody>
          <a:bodyPr wrap="square">
            <a:spAutoFit/>
          </a:bodyPr>
          <a:lstStyle/>
          <a:p>
            <a:pPr marL="225425" indent="-225425">
              <a:buFont typeface="Arial" pitchFamily="34" charset="0"/>
              <a:buChar char="•"/>
            </a:pPr>
            <a:r>
              <a:rPr lang="en-US" sz="2800" dirty="0" smtClean="0"/>
              <a:t>Panel placed in plastic weather-proof NEMA box and hid in a culvert.</a:t>
            </a:r>
          </a:p>
          <a:p>
            <a:pPr marL="225425" indent="-225425">
              <a:buFont typeface="Arial" pitchFamily="34" charset="0"/>
              <a:buChar char="•"/>
            </a:pPr>
            <a:r>
              <a:rPr lang="en-US" sz="2800" dirty="0" smtClean="0"/>
              <a:t>-20F to +140F operating temp range.</a:t>
            </a:r>
          </a:p>
          <a:p>
            <a:pPr marL="225425" indent="-225425">
              <a:buFont typeface="Arial" pitchFamily="34" charset="0"/>
              <a:buChar char="•"/>
            </a:pPr>
            <a:r>
              <a:rPr lang="en-US" sz="2800" dirty="0" smtClean="0"/>
              <a:t>Centrally located at site for up to 24 MotionViewers.</a:t>
            </a:r>
          </a:p>
          <a:p>
            <a:pPr marL="225425" indent="-225425">
              <a:buFont typeface="Arial" pitchFamily="34" charset="0"/>
              <a:buChar char="•"/>
            </a:pPr>
            <a:r>
              <a:rPr lang="en-US" sz="2800" dirty="0" smtClean="0"/>
              <a:t>Internal cell modem.</a:t>
            </a:r>
          </a:p>
          <a:p>
            <a:pPr marL="225425" indent="-225425">
              <a:buFont typeface="Arial" pitchFamily="34" charset="0"/>
              <a:buChar char="•"/>
            </a:pPr>
            <a:r>
              <a:rPr lang="en-US" sz="2800" smtClean="0"/>
              <a:t>Cordless - No </a:t>
            </a:r>
            <a:r>
              <a:rPr lang="en-US" sz="2800" dirty="0" smtClean="0"/>
              <a:t>AC power</a:t>
            </a:r>
          </a:p>
          <a:p>
            <a:pPr marL="225425" indent="-225425">
              <a:buFont typeface="Arial" pitchFamily="34" charset="0"/>
              <a:buChar char="•"/>
            </a:pPr>
            <a:r>
              <a:rPr lang="en-US" sz="2800" dirty="0" smtClean="0"/>
              <a:t>Up to 4 year battery life.</a:t>
            </a:r>
          </a:p>
        </p:txBody>
      </p:sp>
      <p:sp>
        <p:nvSpPr>
          <p:cNvPr id="9" name="Right Arrow 8"/>
          <p:cNvSpPr/>
          <p:nvPr/>
        </p:nvSpPr>
        <p:spPr>
          <a:xfrm rot="8177486">
            <a:off x="2404531" y="3031065"/>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4"/>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Sales - 4\Desktop\Securitas Install photos\MotionViewer1.jpg"/>
          <p:cNvPicPr>
            <a:picLocks noChangeAspect="1" noChangeArrowheads="1"/>
          </p:cNvPicPr>
          <p:nvPr/>
        </p:nvPicPr>
        <p:blipFill>
          <a:blip r:embed="rId2" cstate="email"/>
          <a:srcRect/>
          <a:stretch>
            <a:fillRect/>
          </a:stretch>
        </p:blipFill>
        <p:spPr bwMode="auto">
          <a:xfrm>
            <a:off x="4880759" y="2471447"/>
            <a:ext cx="3976638" cy="4138849"/>
          </a:xfrm>
          <a:prstGeom prst="rect">
            <a:avLst/>
          </a:prstGeom>
          <a:noFill/>
        </p:spPr>
      </p:pic>
      <p:pic>
        <p:nvPicPr>
          <p:cNvPr id="4100" name="Picture 4" descr="C:\Users\Sales - 4\Desktop\Securitas Install photos\GateMotionViewer1.jpg"/>
          <p:cNvPicPr>
            <a:picLocks noChangeAspect="1" noChangeArrowheads="1"/>
          </p:cNvPicPr>
          <p:nvPr/>
        </p:nvPicPr>
        <p:blipFill>
          <a:blip r:embed="rId3" cstate="email"/>
          <a:srcRect/>
          <a:stretch>
            <a:fillRect/>
          </a:stretch>
        </p:blipFill>
        <p:spPr bwMode="auto">
          <a:xfrm>
            <a:off x="219417" y="3143601"/>
            <a:ext cx="4431106" cy="3448267"/>
          </a:xfrm>
          <a:prstGeom prst="rect">
            <a:avLst/>
          </a:prstGeom>
          <a:noFill/>
        </p:spPr>
      </p:pic>
      <p:sp>
        <p:nvSpPr>
          <p:cNvPr id="6" name="TextBox 20"/>
          <p:cNvSpPr txBox="1">
            <a:spLocks noChangeArrowheads="1"/>
          </p:cNvSpPr>
          <p:nvPr/>
        </p:nvSpPr>
        <p:spPr bwMode="auto">
          <a:xfrm>
            <a:off x="237506" y="2399124"/>
            <a:ext cx="4102482" cy="523220"/>
          </a:xfrm>
          <a:prstGeom prst="rect">
            <a:avLst/>
          </a:prstGeom>
          <a:noFill/>
          <a:ln w="9525">
            <a:noFill/>
            <a:miter lim="800000"/>
            <a:headEnd/>
            <a:tailEnd/>
          </a:ln>
        </p:spPr>
        <p:txBody>
          <a:bodyPr wrap="square">
            <a:spAutoFit/>
          </a:bodyPr>
          <a:lstStyle/>
          <a:p>
            <a:pPr marL="225425" indent="-225425"/>
            <a:r>
              <a:rPr lang="en-US" sz="2800" dirty="0" smtClean="0"/>
              <a:t>Front Gate &amp; Doorways</a:t>
            </a:r>
          </a:p>
        </p:txBody>
      </p:sp>
      <p:sp>
        <p:nvSpPr>
          <p:cNvPr id="10" name="Title 1"/>
          <p:cNvSpPr>
            <a:spLocks noGrp="1"/>
          </p:cNvSpPr>
          <p:nvPr>
            <p:ph type="title"/>
          </p:nvPr>
        </p:nvSpPr>
        <p:spPr>
          <a:xfrm>
            <a:off x="457200" y="793413"/>
            <a:ext cx="6735170" cy="1265237"/>
          </a:xfrm>
        </p:spPr>
        <p:txBody>
          <a:bodyPr>
            <a:normAutofit fontScale="90000"/>
          </a:bodyPr>
          <a:lstStyle/>
          <a:p>
            <a:r>
              <a:rPr lang="en-US" dirty="0" smtClean="0"/>
              <a:t>Adequate Coverage:</a:t>
            </a:r>
            <a:br>
              <a:rPr lang="en-US" dirty="0" smtClean="0"/>
            </a:br>
            <a:r>
              <a:rPr lang="en-US" dirty="0" smtClean="0"/>
              <a:t>MotionViewer Installation</a:t>
            </a:r>
          </a:p>
        </p:txBody>
      </p:sp>
      <p:sp>
        <p:nvSpPr>
          <p:cNvPr id="13" name="Right Arrow 12"/>
          <p:cNvSpPr/>
          <p:nvPr/>
        </p:nvSpPr>
        <p:spPr>
          <a:xfrm rot="13651113">
            <a:off x="1642532" y="4969931"/>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7737022">
            <a:off x="7128932" y="2777064"/>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4"/>
          <p:cNvGrpSpPr/>
          <p:nvPr/>
        </p:nvGrpSpPr>
        <p:grpSpPr>
          <a:xfrm>
            <a:off x="6460756" y="-164891"/>
            <a:ext cx="2540833" cy="1394085"/>
            <a:chOff x="457200" y="274638"/>
            <a:chExt cx="8229600" cy="1143000"/>
          </a:xfrm>
        </p:grpSpPr>
        <p:sp>
          <p:nvSpPr>
            <p:cNvPr id="1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7" name="Oval 16">
              <a:hlinkClick r:id="rId4"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4258"/>
            <a:ext cx="8229600" cy="1143000"/>
          </a:xfrm>
        </p:spPr>
        <p:txBody>
          <a:bodyPr>
            <a:normAutofit fontScale="90000"/>
          </a:bodyPr>
          <a:lstStyle/>
          <a:p>
            <a:r>
              <a:rPr lang="en-US" dirty="0" smtClean="0"/>
              <a:t>Adequate Coverage:</a:t>
            </a:r>
            <a:br>
              <a:rPr lang="en-US" dirty="0" smtClean="0"/>
            </a:br>
            <a:r>
              <a:rPr lang="en-US" dirty="0" smtClean="0"/>
              <a:t>Entries/Choke Points</a:t>
            </a:r>
            <a:endParaRPr lang="en-US" dirty="0"/>
          </a:p>
        </p:txBody>
      </p:sp>
      <p:pic>
        <p:nvPicPr>
          <p:cNvPr id="3074" name="Picture 2" descr="C:\Users\Sales - 4\Pictures\Installation Photos\Mine\DSCN0361.JPG"/>
          <p:cNvPicPr>
            <a:picLocks noGrp="1" noChangeAspect="1" noChangeArrowheads="1"/>
          </p:cNvPicPr>
          <p:nvPr>
            <p:ph idx="1"/>
          </p:nvPr>
        </p:nvPicPr>
        <p:blipFill>
          <a:blip r:embed="rId2" cstate="email"/>
          <a:srcRect/>
          <a:stretch>
            <a:fillRect/>
          </a:stretch>
        </p:blipFill>
        <p:spPr bwMode="auto">
          <a:xfrm>
            <a:off x="232012" y="2497538"/>
            <a:ext cx="4640239" cy="4152723"/>
          </a:xfrm>
          <a:prstGeom prst="rect">
            <a:avLst/>
          </a:prstGeom>
          <a:noFill/>
        </p:spPr>
      </p:pic>
      <p:pic>
        <p:nvPicPr>
          <p:cNvPr id="3075" name="Picture 3" descr="C:\Users\Sales - 4\Pictures\Installation Photos\Mine\DSCN0380.JPG"/>
          <p:cNvPicPr>
            <a:picLocks noChangeAspect="1" noChangeArrowheads="1"/>
          </p:cNvPicPr>
          <p:nvPr/>
        </p:nvPicPr>
        <p:blipFill>
          <a:blip r:embed="rId3" cstate="email"/>
          <a:srcRect/>
          <a:stretch>
            <a:fillRect/>
          </a:stretch>
        </p:blipFill>
        <p:spPr bwMode="auto">
          <a:xfrm>
            <a:off x="5131557" y="2456596"/>
            <a:ext cx="3753134" cy="4175671"/>
          </a:xfrm>
          <a:prstGeom prst="rect">
            <a:avLst/>
          </a:prstGeom>
          <a:noFill/>
        </p:spPr>
      </p:pic>
      <p:sp>
        <p:nvSpPr>
          <p:cNvPr id="9" name="Right Arrow 8"/>
          <p:cNvSpPr/>
          <p:nvPr/>
        </p:nvSpPr>
        <p:spPr>
          <a:xfrm rot="9246076">
            <a:off x="3572932" y="2548463"/>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4"/>
          <p:cNvGrpSpPr/>
          <p:nvPr/>
        </p:nvGrpSpPr>
        <p:grpSpPr>
          <a:xfrm>
            <a:off x="6460756" y="-164891"/>
            <a:ext cx="2540833" cy="1394085"/>
            <a:chOff x="457200" y="274638"/>
            <a:chExt cx="8229600" cy="1143000"/>
          </a:xfrm>
        </p:grpSpPr>
        <p:sp>
          <p:nvSpPr>
            <p:cNvPr id="1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4"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4258"/>
            <a:ext cx="8229600" cy="1143000"/>
          </a:xfrm>
        </p:spPr>
        <p:txBody>
          <a:bodyPr>
            <a:normAutofit fontScale="90000"/>
          </a:bodyPr>
          <a:lstStyle/>
          <a:p>
            <a:r>
              <a:rPr lang="en-US" dirty="0" smtClean="0"/>
              <a:t>Adequate Coverage:</a:t>
            </a:r>
            <a:br>
              <a:rPr lang="en-US" dirty="0" smtClean="0"/>
            </a:br>
            <a:r>
              <a:rPr lang="en-US" dirty="0" smtClean="0"/>
              <a:t>Fence Line</a:t>
            </a:r>
            <a:endParaRPr lang="en-US" dirty="0"/>
          </a:p>
        </p:txBody>
      </p:sp>
      <p:pic>
        <p:nvPicPr>
          <p:cNvPr id="4098" name="Picture 2" descr="C:\Users\Sales - 4\Pictures\Installation Photos\Mine\DSCN0375.JPG"/>
          <p:cNvPicPr>
            <a:picLocks noGrp="1" noChangeAspect="1" noChangeArrowheads="1"/>
          </p:cNvPicPr>
          <p:nvPr>
            <p:ph idx="1"/>
          </p:nvPr>
        </p:nvPicPr>
        <p:blipFill>
          <a:blip r:embed="rId2" cstate="email"/>
          <a:srcRect/>
          <a:stretch>
            <a:fillRect/>
          </a:stretch>
        </p:blipFill>
        <p:spPr bwMode="auto">
          <a:xfrm>
            <a:off x="204715" y="2429301"/>
            <a:ext cx="8720920" cy="4217159"/>
          </a:xfrm>
          <a:prstGeom prst="rect">
            <a:avLst/>
          </a:prstGeom>
          <a:noFill/>
        </p:spPr>
      </p:pic>
      <p:sp>
        <p:nvSpPr>
          <p:cNvPr id="7" name="Right Arrow 6"/>
          <p:cNvSpPr/>
          <p:nvPr/>
        </p:nvSpPr>
        <p:spPr>
          <a:xfrm rot="2757263">
            <a:off x="2726265" y="4089399"/>
            <a:ext cx="795867" cy="7281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4"/>
          <p:cNvGrpSpPr/>
          <p:nvPr/>
        </p:nvGrpSpPr>
        <p:grpSpPr>
          <a:xfrm>
            <a:off x="6460756" y="-164891"/>
            <a:ext cx="2540833" cy="1394085"/>
            <a:chOff x="457200" y="274638"/>
            <a:chExt cx="8229600" cy="1143000"/>
          </a:xfrm>
        </p:grpSpPr>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Oval 11">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9488"/>
            <a:ext cx="8229600" cy="1143000"/>
          </a:xfrm>
        </p:spPr>
        <p:txBody>
          <a:bodyPr>
            <a:normAutofit fontScale="90000"/>
          </a:bodyPr>
          <a:lstStyle/>
          <a:p>
            <a:r>
              <a:rPr lang="en-US" dirty="0" smtClean="0"/>
              <a:t>MSU centrally located “eye in the sky”</a:t>
            </a:r>
            <a:endParaRPr lang="en-US" dirty="0"/>
          </a:p>
        </p:txBody>
      </p:sp>
      <p:pic>
        <p:nvPicPr>
          <p:cNvPr id="1026" name="Picture 2" descr="C:\Users\Sales - 4\Pictures\Installation Photos\Securitas Install photos\DSCN0275.jpg"/>
          <p:cNvPicPr>
            <a:picLocks noGrp="1" noChangeAspect="1" noChangeArrowheads="1"/>
          </p:cNvPicPr>
          <p:nvPr>
            <p:ph idx="1"/>
          </p:nvPr>
        </p:nvPicPr>
        <p:blipFill>
          <a:blip r:embed="rId2" cstate="email"/>
          <a:srcRect/>
          <a:stretch>
            <a:fillRect/>
          </a:stretch>
        </p:blipFill>
        <p:spPr bwMode="auto">
          <a:xfrm>
            <a:off x="1651376" y="2054407"/>
            <a:ext cx="5729787" cy="4297340"/>
          </a:xfrm>
          <a:prstGeom prst="rect">
            <a:avLst/>
          </a:prstGeom>
          <a:noFill/>
        </p:spPr>
      </p:pic>
      <p:grpSp>
        <p:nvGrpSpPr>
          <p:cNvPr id="10" name="Group 14"/>
          <p:cNvGrpSpPr/>
          <p:nvPr/>
        </p:nvGrpSpPr>
        <p:grpSpPr>
          <a:xfrm>
            <a:off x="6460756" y="-164891"/>
            <a:ext cx="2540833" cy="1394085"/>
            <a:chOff x="457200" y="274638"/>
            <a:chExt cx="8229600" cy="1143000"/>
          </a:xfrm>
        </p:grpSpPr>
        <p:sp>
          <p:nvSpPr>
            <p:cNvPr id="1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Oval 11">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kjentoft\Pictures\RSI\Product Shots\Outdoor Cam\vdfd MotionViewers 3x3.jpg"/>
          <p:cNvPicPr>
            <a:picLocks noChangeAspect="1" noChangeArrowheads="1"/>
          </p:cNvPicPr>
          <p:nvPr/>
        </p:nvPicPr>
        <p:blipFill>
          <a:blip r:embed="rId2" cstate="email"/>
          <a:srcRect/>
          <a:stretch>
            <a:fillRect/>
          </a:stretch>
        </p:blipFill>
        <p:spPr bwMode="auto">
          <a:xfrm>
            <a:off x="4026762" y="2784576"/>
            <a:ext cx="1612728" cy="1667029"/>
          </a:xfrm>
          <a:prstGeom prst="rect">
            <a:avLst/>
          </a:prstGeom>
          <a:noFill/>
        </p:spPr>
      </p:pic>
      <p:sp>
        <p:nvSpPr>
          <p:cNvPr id="2" name="Title 1"/>
          <p:cNvSpPr>
            <a:spLocks noGrp="1"/>
          </p:cNvSpPr>
          <p:nvPr>
            <p:ph type="title"/>
          </p:nvPr>
        </p:nvSpPr>
        <p:spPr/>
        <p:txBody>
          <a:bodyPr/>
          <a:lstStyle/>
          <a:p>
            <a:r>
              <a:rPr lang="en-US" dirty="0" smtClean="0"/>
              <a:t>Applications</a:t>
            </a:r>
            <a:endParaRPr lang="en-US" dirty="0"/>
          </a:p>
        </p:txBody>
      </p:sp>
      <p:sp>
        <p:nvSpPr>
          <p:cNvPr id="14" name="TextBox 13"/>
          <p:cNvSpPr txBox="1"/>
          <p:nvPr/>
        </p:nvSpPr>
        <p:spPr>
          <a:xfrm>
            <a:off x="3170712" y="5878284"/>
            <a:ext cx="2101933" cy="646331"/>
          </a:xfrm>
          <a:prstGeom prst="rect">
            <a:avLst/>
          </a:prstGeom>
          <a:noFill/>
        </p:spPr>
        <p:txBody>
          <a:bodyPr wrap="square" rtlCol="0">
            <a:spAutoFit/>
          </a:bodyPr>
          <a:lstStyle/>
          <a:p>
            <a:pPr algn="ctr"/>
            <a:r>
              <a:rPr lang="en-US" dirty="0" smtClean="0"/>
              <a:t>Click on </a:t>
            </a:r>
            <a:r>
              <a:rPr lang="en-US" b="1" dirty="0" smtClean="0"/>
              <a:t>application</a:t>
            </a:r>
            <a:r>
              <a:rPr lang="en-US" dirty="0" smtClean="0"/>
              <a:t> for more info </a:t>
            </a:r>
            <a:endParaRPr lang="en-US" dirty="0"/>
          </a:p>
        </p:txBody>
      </p:sp>
      <p:sp>
        <p:nvSpPr>
          <p:cNvPr id="20" name="Text Placeholder 3"/>
          <p:cNvSpPr>
            <a:spLocks noGrp="1"/>
          </p:cNvSpPr>
          <p:nvPr>
            <p:ph type="body" idx="1"/>
          </p:nvPr>
        </p:nvSpPr>
        <p:spPr>
          <a:xfrm>
            <a:off x="67460" y="1466540"/>
            <a:ext cx="4040188" cy="1020762"/>
          </a:xfrm>
        </p:spPr>
        <p:txBody>
          <a:bodyPr/>
          <a:lstStyle/>
          <a:p>
            <a:pPr algn="ctr"/>
            <a:r>
              <a:rPr lang="en-US" sz="2800" dirty="0" smtClean="0"/>
              <a:t>Special </a:t>
            </a:r>
          </a:p>
          <a:p>
            <a:pPr algn="ctr"/>
            <a:r>
              <a:rPr lang="en-US" sz="2800" dirty="0" smtClean="0"/>
              <a:t>Applications</a:t>
            </a:r>
            <a:endParaRPr lang="en-US" sz="2800" dirty="0"/>
          </a:p>
        </p:txBody>
      </p:sp>
      <p:sp>
        <p:nvSpPr>
          <p:cNvPr id="21" name="Content Placeholder 2"/>
          <p:cNvSpPr>
            <a:spLocks noGrp="1"/>
          </p:cNvSpPr>
          <p:nvPr>
            <p:ph sz="half" idx="2"/>
          </p:nvPr>
        </p:nvSpPr>
        <p:spPr>
          <a:xfrm>
            <a:off x="143660" y="2620652"/>
            <a:ext cx="4040188" cy="3494088"/>
          </a:xfrm>
        </p:spPr>
        <p:txBody>
          <a:bodyPr>
            <a:normAutofit/>
          </a:bodyPr>
          <a:lstStyle/>
          <a:p>
            <a:r>
              <a:rPr lang="en-US" sz="3000" dirty="0" smtClean="0"/>
              <a:t>Commercial Outdoor</a:t>
            </a:r>
          </a:p>
          <a:p>
            <a:pPr lvl="1"/>
            <a:r>
              <a:rPr lang="en-US" dirty="0" smtClean="0"/>
              <a:t>Fenced Lots</a:t>
            </a:r>
          </a:p>
          <a:p>
            <a:pPr lvl="1"/>
            <a:r>
              <a:rPr lang="en-US" dirty="0" smtClean="0"/>
              <a:t>Utilities</a:t>
            </a:r>
          </a:p>
          <a:p>
            <a:r>
              <a:rPr lang="en-US" sz="3000" dirty="0" smtClean="0"/>
              <a:t>Portable/Temporary</a:t>
            </a:r>
          </a:p>
          <a:p>
            <a:pPr lvl="1"/>
            <a:r>
              <a:rPr lang="en-US" dirty="0" smtClean="0"/>
              <a:t>Construction</a:t>
            </a:r>
          </a:p>
          <a:p>
            <a:pPr lvl="1"/>
            <a:r>
              <a:rPr lang="en-US" dirty="0" smtClean="0"/>
              <a:t>Municipal</a:t>
            </a:r>
            <a:endParaRPr lang="en-US" dirty="0"/>
          </a:p>
        </p:txBody>
      </p:sp>
      <p:sp>
        <p:nvSpPr>
          <p:cNvPr id="23" name="Text Placeholder 4"/>
          <p:cNvSpPr>
            <a:spLocks noGrp="1"/>
          </p:cNvSpPr>
          <p:nvPr>
            <p:ph type="body" sz="quarter" idx="3"/>
          </p:nvPr>
        </p:nvSpPr>
        <p:spPr>
          <a:xfrm>
            <a:off x="5036690" y="3677325"/>
            <a:ext cx="4041775" cy="437475"/>
          </a:xfrm>
        </p:spPr>
        <p:txBody>
          <a:bodyPr/>
          <a:lstStyle/>
          <a:p>
            <a:pPr algn="ctr"/>
            <a:r>
              <a:rPr lang="en-US" sz="2800" dirty="0" smtClean="0"/>
              <a:t>Mainstream</a:t>
            </a:r>
            <a:endParaRPr lang="en-US" sz="2800" dirty="0"/>
          </a:p>
        </p:txBody>
      </p:sp>
      <p:sp>
        <p:nvSpPr>
          <p:cNvPr id="24" name="Content Placeholder 5"/>
          <p:cNvSpPr>
            <a:spLocks noGrp="1"/>
          </p:cNvSpPr>
          <p:nvPr>
            <p:ph sz="quarter" idx="4"/>
          </p:nvPr>
        </p:nvSpPr>
        <p:spPr>
          <a:xfrm>
            <a:off x="5338315" y="4038600"/>
            <a:ext cx="3584575" cy="2438400"/>
          </a:xfrm>
        </p:spPr>
        <p:txBody>
          <a:bodyPr>
            <a:normAutofit/>
          </a:bodyPr>
          <a:lstStyle/>
          <a:p>
            <a:r>
              <a:rPr lang="en-US" sz="3000" dirty="0" smtClean="0"/>
              <a:t>Cell Upgrade with Video Included</a:t>
            </a:r>
          </a:p>
          <a:p>
            <a:r>
              <a:rPr lang="en-US" sz="3000" dirty="0" smtClean="0"/>
              <a:t>Small Commercial</a:t>
            </a:r>
          </a:p>
          <a:p>
            <a:r>
              <a:rPr lang="en-US" sz="3000" dirty="0" smtClean="0"/>
              <a:t>Residential</a:t>
            </a:r>
          </a:p>
          <a:p>
            <a:endParaRPr lang="en-US" dirty="0"/>
          </a:p>
        </p:txBody>
      </p:sp>
      <p:sp>
        <p:nvSpPr>
          <p:cNvPr id="19" name="Oval 18">
            <a:hlinkClick r:id="rId3" action="ppaction://hlinksldjump"/>
          </p:cNvPr>
          <p:cNvSpPr/>
          <p:nvPr/>
        </p:nvSpPr>
        <p:spPr>
          <a:xfrm>
            <a:off x="67460" y="1161740"/>
            <a:ext cx="3962400" cy="5257800"/>
          </a:xfrm>
          <a:prstGeom prst="ellipse">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018525" y="1204211"/>
            <a:ext cx="4044950" cy="2209799"/>
            <a:chOff x="4568825" y="1219201"/>
            <a:chExt cx="4044950" cy="2209799"/>
          </a:xfrm>
        </p:grpSpPr>
        <p:sp>
          <p:nvSpPr>
            <p:cNvPr id="27" name="Text Placeholder 4"/>
            <p:cNvSpPr txBox="1">
              <a:spLocks/>
            </p:cNvSpPr>
            <p:nvPr/>
          </p:nvSpPr>
          <p:spPr>
            <a:xfrm>
              <a:off x="4568825" y="1472842"/>
              <a:ext cx="4041775" cy="43747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dirty="0" smtClean="0"/>
                <a:t>Surveillance</a:t>
              </a:r>
              <a:endParaRPr kumimoji="0" lang="en-US" sz="2800" b="1" i="0" u="none" strike="noStrike" kern="1200" cap="none" spc="0" normalizeH="0" baseline="0" noProof="0" dirty="0">
                <a:ln>
                  <a:noFill/>
                </a:ln>
                <a:solidFill>
                  <a:schemeClr val="tx1"/>
                </a:solidFill>
                <a:effectLst/>
                <a:uLnTx/>
                <a:uFillTx/>
                <a:latin typeface="+mn-lt"/>
                <a:ea typeface="+mn-ea"/>
                <a:cs typeface="+mn-cs"/>
              </a:endParaRPr>
            </a:p>
          </p:txBody>
        </p:sp>
        <p:sp>
          <p:nvSpPr>
            <p:cNvPr id="28" name="Content Placeholder 5"/>
            <p:cNvSpPr txBox="1">
              <a:spLocks/>
            </p:cNvSpPr>
            <p:nvPr/>
          </p:nvSpPr>
          <p:spPr>
            <a:xfrm>
              <a:off x="4572000" y="1905000"/>
              <a:ext cx="4041775" cy="1524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Blended</a:t>
              </a:r>
              <a:r>
                <a:rPr kumimoji="0" lang="en-US" sz="3000" b="0" i="0" u="none" strike="noStrike" kern="1200" cap="none" spc="0" normalizeH="0" noProof="0" dirty="0" smtClean="0">
                  <a:ln>
                    <a:noFill/>
                  </a:ln>
                  <a:solidFill>
                    <a:schemeClr val="tx1"/>
                  </a:solidFill>
                  <a:effectLst/>
                  <a:uLnTx/>
                  <a:uFillTx/>
                  <a:latin typeface="+mn-lt"/>
                  <a:ea typeface="+mn-ea"/>
                  <a:cs typeface="+mn-cs"/>
                </a:rPr>
                <a:t> Video to enhance surveillance</a:t>
              </a: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26" name="Oval 25">
              <a:hlinkClick r:id="rId4" action="ppaction://hlinksldjump"/>
            </p:cNvPr>
            <p:cNvSpPr/>
            <p:nvPr/>
          </p:nvSpPr>
          <p:spPr>
            <a:xfrm>
              <a:off x="4572000" y="1219201"/>
              <a:ext cx="3962400" cy="21336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hlinkClick r:id="rId5" action="ppaction://hlinksldjump"/>
          </p:cNvPr>
          <p:cNvSpPr/>
          <p:nvPr/>
        </p:nvSpPr>
        <p:spPr>
          <a:xfrm>
            <a:off x="5036690" y="3429000"/>
            <a:ext cx="3962400" cy="32766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9483480">
            <a:off x="4463063" y="5568833"/>
            <a:ext cx="468719" cy="349955"/>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4662282">
            <a:off x="3607324" y="5530349"/>
            <a:ext cx="436770" cy="349955"/>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7905856">
            <a:off x="4018844" y="5350933"/>
            <a:ext cx="677334" cy="349955"/>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0"/>
          <p:cNvSpPr txBox="1">
            <a:spLocks noChangeArrowheads="1"/>
          </p:cNvSpPr>
          <p:nvPr/>
        </p:nvSpPr>
        <p:spPr bwMode="auto">
          <a:xfrm>
            <a:off x="459060" y="3041098"/>
            <a:ext cx="4631555" cy="1815882"/>
          </a:xfrm>
          <a:prstGeom prst="rect">
            <a:avLst/>
          </a:prstGeom>
          <a:noFill/>
          <a:ln w="9525">
            <a:noFill/>
            <a:miter lim="800000"/>
            <a:headEnd/>
            <a:tailEnd/>
          </a:ln>
        </p:spPr>
        <p:txBody>
          <a:bodyPr wrap="square">
            <a:spAutoFit/>
          </a:bodyPr>
          <a:lstStyle/>
          <a:p>
            <a:pPr marL="238125" indent="-238125">
              <a:buFont typeface="Arial" pitchFamily="34" charset="0"/>
              <a:buChar char="•"/>
            </a:pPr>
            <a:r>
              <a:rPr lang="en-US" sz="2800" dirty="0" smtClean="0"/>
              <a:t>People present in initial video alarm delivered to Central Station.</a:t>
            </a:r>
          </a:p>
          <a:p>
            <a:pPr marL="238125" indent="-238125">
              <a:buFont typeface="Arial" pitchFamily="34" charset="0"/>
              <a:buChar char="•"/>
            </a:pPr>
            <a:r>
              <a:rPr lang="en-US" sz="2800" dirty="0" smtClean="0"/>
              <a:t>Owner was alerted. </a:t>
            </a:r>
          </a:p>
        </p:txBody>
      </p:sp>
      <p:sp>
        <p:nvSpPr>
          <p:cNvPr id="9" name="Title 1"/>
          <p:cNvSpPr>
            <a:spLocks noGrp="1"/>
          </p:cNvSpPr>
          <p:nvPr>
            <p:ph type="title"/>
          </p:nvPr>
        </p:nvSpPr>
        <p:spPr>
          <a:xfrm>
            <a:off x="457200" y="844258"/>
            <a:ext cx="8229600" cy="1143000"/>
          </a:xfrm>
        </p:spPr>
        <p:txBody>
          <a:bodyPr>
            <a:normAutofit fontScale="90000"/>
          </a:bodyPr>
          <a:lstStyle/>
          <a:p>
            <a:r>
              <a:rPr lang="en-US" dirty="0" smtClean="0"/>
              <a:t>Mothballed Mine:</a:t>
            </a:r>
            <a:br>
              <a:rPr lang="en-US" dirty="0" smtClean="0"/>
            </a:br>
            <a:r>
              <a:rPr lang="en-US" dirty="0" smtClean="0"/>
              <a:t>Intrusion</a:t>
            </a:r>
          </a:p>
        </p:txBody>
      </p:sp>
      <p:grpSp>
        <p:nvGrpSpPr>
          <p:cNvPr id="14" name="Group 14"/>
          <p:cNvGrpSpPr/>
          <p:nvPr/>
        </p:nvGrpSpPr>
        <p:grpSpPr>
          <a:xfrm>
            <a:off x="6460756" y="-164891"/>
            <a:ext cx="2540833" cy="1394085"/>
            <a:chOff x="457200" y="274638"/>
            <a:chExt cx="8229600" cy="1143000"/>
          </a:xfrm>
        </p:grpSpPr>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6" name="Oval 15">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2" name="Mine Intrusion.mpg">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090615" y="2806039"/>
            <a:ext cx="30480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les - 4\Desktop\ESX Pres\Video1.jpg"/>
          <p:cNvPicPr>
            <a:picLocks noChangeAspect="1" noChangeArrowheads="1"/>
          </p:cNvPicPr>
          <p:nvPr/>
        </p:nvPicPr>
        <p:blipFill>
          <a:blip r:embed="rId2" cstate="email"/>
          <a:srcRect/>
          <a:stretch>
            <a:fillRect/>
          </a:stretch>
        </p:blipFill>
        <p:spPr bwMode="auto">
          <a:xfrm>
            <a:off x="6198920" y="2388504"/>
            <a:ext cx="2743200" cy="2130136"/>
          </a:xfrm>
          <a:prstGeom prst="rect">
            <a:avLst/>
          </a:prstGeom>
          <a:noFill/>
        </p:spPr>
      </p:pic>
      <p:pic>
        <p:nvPicPr>
          <p:cNvPr id="1027" name="Picture 3" descr="C:\Users\Sales - 4\Desktop\ESX Pres\video2.jpg"/>
          <p:cNvPicPr>
            <a:picLocks noChangeAspect="1" noChangeArrowheads="1"/>
          </p:cNvPicPr>
          <p:nvPr/>
        </p:nvPicPr>
        <p:blipFill>
          <a:blip r:embed="rId3" cstate="email"/>
          <a:srcRect/>
          <a:stretch>
            <a:fillRect/>
          </a:stretch>
        </p:blipFill>
        <p:spPr bwMode="auto">
          <a:xfrm>
            <a:off x="6210795" y="4627419"/>
            <a:ext cx="2731325" cy="2048494"/>
          </a:xfrm>
          <a:prstGeom prst="rect">
            <a:avLst/>
          </a:prstGeom>
          <a:noFill/>
        </p:spPr>
      </p:pic>
      <p:sp>
        <p:nvSpPr>
          <p:cNvPr id="7" name="TextBox 20"/>
          <p:cNvSpPr txBox="1">
            <a:spLocks noChangeArrowheads="1"/>
          </p:cNvSpPr>
          <p:nvPr/>
        </p:nvSpPr>
        <p:spPr bwMode="auto">
          <a:xfrm>
            <a:off x="281639" y="2754497"/>
            <a:ext cx="3471495" cy="3970318"/>
          </a:xfrm>
          <a:prstGeom prst="rect">
            <a:avLst/>
          </a:prstGeom>
          <a:noFill/>
          <a:ln w="9525">
            <a:noFill/>
            <a:miter lim="800000"/>
            <a:headEnd/>
            <a:tailEnd/>
          </a:ln>
        </p:spPr>
        <p:txBody>
          <a:bodyPr wrap="square">
            <a:spAutoFit/>
          </a:bodyPr>
          <a:lstStyle/>
          <a:p>
            <a:pPr marL="231775" indent="-231775">
              <a:buFont typeface="Arial" pitchFamily="34" charset="0"/>
              <a:buChar char="•"/>
            </a:pPr>
            <a:r>
              <a:rPr lang="en-US" sz="2800" dirty="0" smtClean="0"/>
              <a:t>End User logged into MSUs and tracked thieves</a:t>
            </a:r>
          </a:p>
          <a:p>
            <a:pPr marL="231775" indent="-231775">
              <a:buFont typeface="Arial" pitchFamily="34" charset="0"/>
              <a:buChar char="•"/>
            </a:pPr>
            <a:r>
              <a:rPr lang="en-US" sz="2800" dirty="0" smtClean="0"/>
              <a:t>Law Enforcement notified and surrounded site</a:t>
            </a:r>
          </a:p>
          <a:p>
            <a:pPr marL="231775" indent="-231775">
              <a:buFont typeface="Arial" pitchFamily="34" charset="0"/>
              <a:buChar char="•"/>
            </a:pPr>
            <a:r>
              <a:rPr lang="en-US" sz="2800" dirty="0" smtClean="0"/>
              <a:t>Intruders captured red-handed as they left the site.</a:t>
            </a:r>
          </a:p>
        </p:txBody>
      </p:sp>
      <p:pic>
        <p:nvPicPr>
          <p:cNvPr id="3" name="Picture 3" descr="C:\Users\Sales - 4\Desktop\ESX Pres\msu-monitoring.jpg"/>
          <p:cNvPicPr>
            <a:picLocks noChangeAspect="1" noChangeArrowheads="1"/>
          </p:cNvPicPr>
          <p:nvPr/>
        </p:nvPicPr>
        <p:blipFill>
          <a:blip r:embed="rId4" cstate="email"/>
          <a:srcRect/>
          <a:stretch>
            <a:fillRect/>
          </a:stretch>
        </p:blipFill>
        <p:spPr bwMode="auto">
          <a:xfrm>
            <a:off x="3848668" y="3616107"/>
            <a:ext cx="2251881" cy="2028473"/>
          </a:xfrm>
          <a:prstGeom prst="rect">
            <a:avLst/>
          </a:prstGeom>
          <a:noFill/>
        </p:spPr>
      </p:pic>
      <p:sp>
        <p:nvSpPr>
          <p:cNvPr id="11" name="Title 1"/>
          <p:cNvSpPr>
            <a:spLocks noGrp="1"/>
          </p:cNvSpPr>
          <p:nvPr>
            <p:ph type="title"/>
          </p:nvPr>
        </p:nvSpPr>
        <p:spPr>
          <a:xfrm>
            <a:off x="457200" y="846138"/>
            <a:ext cx="8229600" cy="1143000"/>
          </a:xfrm>
        </p:spPr>
        <p:txBody>
          <a:bodyPr>
            <a:normAutofit fontScale="90000"/>
          </a:bodyPr>
          <a:lstStyle/>
          <a:p>
            <a:r>
              <a:rPr lang="en-US" dirty="0" smtClean="0"/>
              <a:t>Mothballed Mine:</a:t>
            </a:r>
            <a:br>
              <a:rPr lang="en-US" dirty="0" smtClean="0"/>
            </a:br>
            <a:r>
              <a:rPr lang="en-US" dirty="0" smtClean="0"/>
              <a:t>Response</a:t>
            </a:r>
          </a:p>
        </p:txBody>
      </p:sp>
      <p:grpSp>
        <p:nvGrpSpPr>
          <p:cNvPr id="14" name="Group 14"/>
          <p:cNvGrpSpPr/>
          <p:nvPr/>
        </p:nvGrpSpPr>
        <p:grpSpPr>
          <a:xfrm>
            <a:off x="6460756" y="-164891"/>
            <a:ext cx="2540833" cy="1394085"/>
            <a:chOff x="457200" y="274638"/>
            <a:chExt cx="8229600" cy="1143000"/>
          </a:xfrm>
        </p:grpSpPr>
        <p:sp>
          <p:nvSpPr>
            <p:cNvPr id="1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6" name="Oval 15">
              <a:hlinkClick r:id="rId5"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844258"/>
            <a:ext cx="8229600" cy="1143000"/>
          </a:xfrm>
        </p:spPr>
        <p:txBody>
          <a:bodyPr>
            <a:normAutofit fontScale="90000"/>
          </a:bodyPr>
          <a:lstStyle/>
          <a:p>
            <a:r>
              <a:rPr lang="en-US" dirty="0" smtClean="0"/>
              <a:t>Mothballed Mine:</a:t>
            </a:r>
            <a:br>
              <a:rPr lang="en-US" dirty="0" smtClean="0"/>
            </a:br>
            <a:r>
              <a:rPr lang="en-US" b="1" dirty="0" smtClean="0"/>
              <a:t>Apprehension</a:t>
            </a:r>
          </a:p>
        </p:txBody>
      </p:sp>
      <p:pic>
        <p:nvPicPr>
          <p:cNvPr id="2050" name="Picture 2" descr="C:\Users\Sales - 4\Desktop\Securitas Install photos\Securitas Mug Shot.jpg"/>
          <p:cNvPicPr>
            <a:picLocks noChangeAspect="1" noChangeArrowheads="1"/>
          </p:cNvPicPr>
          <p:nvPr/>
        </p:nvPicPr>
        <p:blipFill>
          <a:blip r:embed="rId2" cstate="email"/>
          <a:srcRect/>
          <a:stretch>
            <a:fillRect/>
          </a:stretch>
        </p:blipFill>
        <p:spPr bwMode="auto">
          <a:xfrm>
            <a:off x="3318805" y="2942647"/>
            <a:ext cx="2311400" cy="2755900"/>
          </a:xfrm>
          <a:prstGeom prst="rect">
            <a:avLst/>
          </a:prstGeom>
          <a:noFill/>
          <a:ln w="38100">
            <a:solidFill>
              <a:schemeClr val="tx1"/>
            </a:solidFill>
          </a:ln>
        </p:spPr>
      </p:pic>
      <p:sp>
        <p:nvSpPr>
          <p:cNvPr id="8" name="TextBox 20"/>
          <p:cNvSpPr txBox="1">
            <a:spLocks noChangeArrowheads="1"/>
          </p:cNvSpPr>
          <p:nvPr/>
        </p:nvSpPr>
        <p:spPr bwMode="auto">
          <a:xfrm>
            <a:off x="237506" y="2399125"/>
            <a:ext cx="2885704" cy="3970318"/>
          </a:xfrm>
          <a:prstGeom prst="rect">
            <a:avLst/>
          </a:prstGeom>
          <a:noFill/>
          <a:ln w="9525">
            <a:noFill/>
            <a:miter lim="800000"/>
            <a:headEnd/>
            <a:tailEnd/>
          </a:ln>
        </p:spPr>
        <p:txBody>
          <a:bodyPr wrap="square">
            <a:spAutoFit/>
          </a:bodyPr>
          <a:lstStyle/>
          <a:p>
            <a:r>
              <a:rPr lang="en-US" sz="2800" dirty="0" smtClean="0"/>
              <a:t>First capture in over 10 years of trying.</a:t>
            </a:r>
          </a:p>
          <a:p>
            <a:r>
              <a:rPr lang="en-US" sz="2800" dirty="0" smtClean="0"/>
              <a:t>  </a:t>
            </a:r>
          </a:p>
          <a:p>
            <a:r>
              <a:rPr lang="en-US" sz="2800" dirty="0" smtClean="0"/>
              <a:t>Nationwide deployment with End User to protect outdoor assets.</a:t>
            </a:r>
            <a:endParaRPr lang="en-US" sz="2800" dirty="0"/>
          </a:p>
        </p:txBody>
      </p:sp>
      <p:sp>
        <p:nvSpPr>
          <p:cNvPr id="6" name="TextBox 20"/>
          <p:cNvSpPr txBox="1">
            <a:spLocks noChangeArrowheads="1"/>
          </p:cNvSpPr>
          <p:nvPr/>
        </p:nvSpPr>
        <p:spPr bwMode="auto">
          <a:xfrm>
            <a:off x="6141494" y="2401397"/>
            <a:ext cx="2838736" cy="3970318"/>
          </a:xfrm>
          <a:prstGeom prst="rect">
            <a:avLst/>
          </a:prstGeom>
          <a:noFill/>
          <a:ln w="9525">
            <a:noFill/>
            <a:miter lim="800000"/>
            <a:headEnd/>
            <a:tailEnd/>
          </a:ln>
        </p:spPr>
        <p:txBody>
          <a:bodyPr wrap="square">
            <a:spAutoFit/>
          </a:bodyPr>
          <a:lstStyle/>
          <a:p>
            <a:r>
              <a:rPr lang="en-US" sz="2800" dirty="0" smtClean="0"/>
              <a:t>Arrest publicized in community to increase deterrence.</a:t>
            </a:r>
          </a:p>
          <a:p>
            <a:endParaRPr lang="en-US" sz="2800" dirty="0" smtClean="0"/>
          </a:p>
          <a:p>
            <a:r>
              <a:rPr lang="en-US" sz="2800" dirty="0" smtClean="0"/>
              <a:t>Suspect plead guilty and is awaiting sentencing.</a:t>
            </a:r>
            <a:endParaRPr lang="en-US" sz="2800" dirty="0"/>
          </a:p>
        </p:txBody>
      </p:sp>
      <p:grpSp>
        <p:nvGrpSpPr>
          <p:cNvPr id="9" name="Group 14"/>
          <p:cNvGrpSpPr/>
          <p:nvPr/>
        </p:nvGrpSpPr>
        <p:grpSpPr>
          <a:xfrm>
            <a:off x="6460756" y="-164891"/>
            <a:ext cx="2540833" cy="1394085"/>
            <a:chOff x="457200" y="274638"/>
            <a:chExt cx="8229600" cy="1143000"/>
          </a:xfrm>
        </p:grpSpPr>
        <p:sp>
          <p:nvSpPr>
            <p:cNvPr id="11"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Oval 12">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69" y="1132764"/>
            <a:ext cx="8775510" cy="526803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375311" y="1073083"/>
            <a:ext cx="8277367" cy="1265237"/>
          </a:xfrm>
        </p:spPr>
        <p:txBody>
          <a:bodyPr/>
          <a:lstStyle/>
          <a:p>
            <a:pPr algn="l"/>
            <a:r>
              <a:rPr lang="en-US" dirty="0" smtClean="0">
                <a:solidFill>
                  <a:schemeClr val="bg1"/>
                </a:solidFill>
              </a:rPr>
              <a:t>Blended Video Case Studies</a:t>
            </a:r>
            <a:endParaRPr lang="en-US" dirty="0">
              <a:solidFill>
                <a:schemeClr val="bg1"/>
              </a:solidFill>
            </a:endParaRPr>
          </a:p>
        </p:txBody>
      </p:sp>
      <p:sp>
        <p:nvSpPr>
          <p:cNvPr id="3" name="Content Placeholder 2"/>
          <p:cNvSpPr>
            <a:spLocks noGrp="1"/>
          </p:cNvSpPr>
          <p:nvPr>
            <p:ph idx="1"/>
          </p:nvPr>
        </p:nvSpPr>
        <p:spPr>
          <a:xfrm>
            <a:off x="457200" y="2483892"/>
            <a:ext cx="8229600" cy="4069307"/>
          </a:xfrm>
        </p:spPr>
        <p:txBody>
          <a:bodyPr/>
          <a:lstStyle/>
          <a:p>
            <a:pPr marL="912813" indent="-912813">
              <a:buFont typeface="+mj-lt"/>
              <a:buAutoNum type="arabicPeriod"/>
            </a:pPr>
            <a:r>
              <a:rPr lang="en-US" sz="4800" dirty="0" smtClean="0">
                <a:solidFill>
                  <a:schemeClr val="bg1"/>
                </a:solidFill>
              </a:rPr>
              <a:t>Vancouver Olympics</a:t>
            </a:r>
          </a:p>
          <a:p>
            <a:pPr marL="912813" indent="-912813">
              <a:buFont typeface="+mj-lt"/>
              <a:buAutoNum type="arabicPeriod"/>
            </a:pPr>
            <a:r>
              <a:rPr lang="en-US" sz="4800" dirty="0" smtClean="0">
                <a:solidFill>
                  <a:schemeClr val="bg1"/>
                </a:solidFill>
              </a:rPr>
              <a:t>Remote Mine</a:t>
            </a:r>
          </a:p>
          <a:p>
            <a:pPr marL="912813" indent="-912813">
              <a:buFont typeface="+mj-lt"/>
              <a:buAutoNum type="arabicPeriod"/>
            </a:pPr>
            <a:r>
              <a:rPr lang="en-US" sz="4800" dirty="0" smtClean="0">
                <a:solidFill>
                  <a:srgbClr val="FFFF00"/>
                </a:solidFill>
              </a:rPr>
              <a:t>Detroit Public Schools</a:t>
            </a:r>
          </a:p>
        </p:txBody>
      </p:sp>
      <p:pic>
        <p:nvPicPr>
          <p:cNvPr id="6" name="Picture 3"/>
          <p:cNvPicPr>
            <a:picLocks noChangeAspect="1" noChangeArrowheads="1"/>
          </p:cNvPicPr>
          <p:nvPr/>
        </p:nvPicPr>
        <p:blipFill>
          <a:blip r:embed="rId2" cstate="email"/>
          <a:srcRect/>
          <a:stretch>
            <a:fillRect/>
          </a:stretch>
        </p:blipFill>
        <p:spPr bwMode="auto">
          <a:xfrm>
            <a:off x="5884482" y="260860"/>
            <a:ext cx="2979852" cy="3546641"/>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DPS Case Study</a:t>
            </a:r>
            <a:br>
              <a:rPr lang="en-US" dirty="0" smtClean="0"/>
            </a:br>
            <a:r>
              <a:rPr lang="en-US" dirty="0" smtClean="0"/>
              <a:t>Background</a:t>
            </a:r>
            <a:endParaRPr lang="en-US" dirty="0"/>
          </a:p>
        </p:txBody>
      </p:sp>
      <p:sp>
        <p:nvSpPr>
          <p:cNvPr id="3" name="Content Placeholder 2"/>
          <p:cNvSpPr>
            <a:spLocks noGrp="1"/>
          </p:cNvSpPr>
          <p:nvPr>
            <p:ph idx="1"/>
          </p:nvPr>
        </p:nvSpPr>
        <p:spPr/>
        <p:txBody>
          <a:bodyPr/>
          <a:lstStyle/>
          <a:p>
            <a:r>
              <a:rPr lang="en-US" dirty="0" smtClean="0"/>
              <a:t>Closed 30 buildings - required security</a:t>
            </a:r>
          </a:p>
          <a:p>
            <a:r>
              <a:rPr lang="en-US" dirty="0" smtClean="0"/>
              <a:t>Issued RFP for 30 school buildings</a:t>
            </a:r>
          </a:p>
          <a:p>
            <a:pPr lvl="1"/>
            <a:r>
              <a:rPr lang="en-US" dirty="0" smtClean="0"/>
              <a:t>Required immediate installation</a:t>
            </a:r>
          </a:p>
          <a:p>
            <a:r>
              <a:rPr lang="en-US" dirty="0" smtClean="0"/>
              <a:t>D/A Central of Security-Net chosen</a:t>
            </a:r>
          </a:p>
          <a:p>
            <a:pPr lvl="1"/>
            <a:r>
              <a:rPr lang="en-US" dirty="0" smtClean="0"/>
              <a:t>2 teams of 2 spent 6 days to install 30 schools</a:t>
            </a:r>
          </a:p>
          <a:p>
            <a:pPr lvl="1"/>
            <a:r>
              <a:rPr lang="en-US" dirty="0" smtClean="0"/>
              <a:t>Pre-programmed and tested at their shop</a:t>
            </a:r>
          </a:p>
          <a:p>
            <a:endParaRPr lang="en-US" dirty="0" smtClean="0"/>
          </a:p>
          <a:p>
            <a:endParaRPr lang="en-US" dirty="0" smtClean="0"/>
          </a:p>
          <a:p>
            <a:pPr>
              <a:buNone/>
            </a:pPr>
            <a:endParaRPr lang="en-US" dirty="0"/>
          </a:p>
        </p:txBody>
      </p:sp>
      <p:grpSp>
        <p:nvGrpSpPr>
          <p:cNvPr id="8" name="Group 14"/>
          <p:cNvGrpSpPr/>
          <p:nvPr/>
        </p:nvGrpSpPr>
        <p:grpSpPr>
          <a:xfrm>
            <a:off x="6460756" y="-164891"/>
            <a:ext cx="2540833" cy="1394085"/>
            <a:chOff x="457200" y="274638"/>
            <a:chExt cx="8229600" cy="1143000"/>
          </a:xfrm>
        </p:grpSpPr>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Oval 9">
              <a:hlinkClick r:id="rId2"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467" y="307667"/>
            <a:ext cx="4670231" cy="911534"/>
          </a:xfrm>
        </p:spPr>
        <p:txBody>
          <a:bodyPr>
            <a:normAutofit/>
          </a:bodyPr>
          <a:lstStyle/>
          <a:p>
            <a:pPr algn="l"/>
            <a:r>
              <a:rPr lang="en-US" sz="2800" b="1" dirty="0" smtClean="0"/>
              <a:t>Ken Kirschenbaum Newsletter</a:t>
            </a:r>
            <a:endParaRPr lang="en-US" sz="2800" dirty="0"/>
          </a:p>
        </p:txBody>
      </p:sp>
      <p:sp>
        <p:nvSpPr>
          <p:cNvPr id="3" name="Content Placeholder 2"/>
          <p:cNvSpPr>
            <a:spLocks noGrp="1"/>
          </p:cNvSpPr>
          <p:nvPr>
            <p:ph idx="1"/>
          </p:nvPr>
        </p:nvSpPr>
        <p:spPr>
          <a:xfrm>
            <a:off x="304804" y="1213136"/>
            <a:ext cx="8624708" cy="5368287"/>
          </a:xfrm>
        </p:spPr>
        <p:txBody>
          <a:bodyPr>
            <a:normAutofit/>
          </a:bodyPr>
          <a:lstStyle/>
          <a:p>
            <a:pPr marL="1588" indent="-1588">
              <a:buNone/>
            </a:pPr>
            <a:r>
              <a:rPr lang="en-US" sz="1600" dirty="0" smtClean="0">
                <a:latin typeface="Times New Roman" pitchFamily="18" charset="0"/>
                <a:cs typeface="Times New Roman" pitchFamily="18" charset="0"/>
              </a:rPr>
              <a:t>Ken</a:t>
            </a:r>
            <a:br>
              <a:rPr lang="en-US" sz="1600" dirty="0" smtClean="0">
                <a:latin typeface="Times New Roman" pitchFamily="18" charset="0"/>
                <a:cs typeface="Times New Roman" pitchFamily="18" charset="0"/>
              </a:rPr>
            </a:br>
            <a:r>
              <a:rPr lang="en-US" sz="800" dirty="0" smtClean="0">
                <a:latin typeface="Times New Roman" pitchFamily="18" charset="0"/>
                <a:cs typeface="Times New Roman" pitchFamily="18" charset="0"/>
              </a:rPr>
              <a:t>   </a:t>
            </a:r>
          </a:p>
          <a:p>
            <a:pPr marL="1588" indent="-1588">
              <a:buNone/>
            </a:pPr>
            <a:r>
              <a:rPr lang="en-US" sz="1600" dirty="0" smtClean="0">
                <a:latin typeface="Times New Roman" pitchFamily="18" charset="0"/>
                <a:cs typeface="Times New Roman" pitchFamily="18" charset="0"/>
              </a:rPr>
              <a:t> We are a Videofied dealer and our customers have had tremendous success with the product.  </a:t>
            </a:r>
            <a:r>
              <a:rPr lang="en-US" sz="1600" b="1" dirty="0" smtClean="0">
                <a:latin typeface="Times New Roman" pitchFamily="18" charset="0"/>
                <a:cs typeface="Times New Roman" pitchFamily="18" charset="0"/>
              </a:rPr>
              <a:t>The largest school system in the Detroit area closed 30 school buildings and immediately put in Videofied to protect the empty buildings</a:t>
            </a:r>
            <a:r>
              <a:rPr lang="en-US" sz="1600" dirty="0" smtClean="0">
                <a:latin typeface="Times New Roman" pitchFamily="18" charset="0"/>
                <a:cs typeface="Times New Roman" pitchFamily="18" charset="0"/>
              </a:rPr>
              <a:t>. To make the story interesting, the buildings are without power and heat. The target is copper usually and the damage that could be done to get the copper is enormous.</a:t>
            </a:r>
          </a:p>
          <a:p>
            <a:pPr marL="1588" indent="-1588">
              <a:buNone/>
            </a:pPr>
            <a:r>
              <a:rPr lang="en-US" sz="800" dirty="0" smtClean="0">
                <a:latin typeface="Times New Roman" pitchFamily="18" charset="0"/>
                <a:cs typeface="Times New Roman" pitchFamily="18" charset="0"/>
              </a:rPr>
              <a:t/>
            </a:r>
            <a:br>
              <a:rPr lang="en-US" sz="800"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The challenge was to protect 30 buildings, each over 100,000 square feet, for less than $100,000 in less than 2 weeks. We did it!   </a:t>
            </a:r>
            <a:r>
              <a:rPr lang="en-US" sz="1600" dirty="0" smtClean="0">
                <a:latin typeface="Times New Roman" pitchFamily="18" charset="0"/>
                <a:cs typeface="Times New Roman" pitchFamily="18" charset="0"/>
              </a:rPr>
              <a:t>In the recent past it took a month and over $150,000 to install one school with conventional alarm and CCTV systems. </a:t>
            </a:r>
          </a:p>
          <a:p>
            <a:pPr marL="1588" indent="-1588">
              <a:buNone/>
            </a:pPr>
            <a:r>
              <a:rPr lang="en-US" sz="800" dirty="0" smtClean="0">
                <a:latin typeface="Times New Roman" pitchFamily="18" charset="0"/>
                <a:cs typeface="Times New Roman" pitchFamily="18" charset="0"/>
              </a:rPr>
              <a:t/>
            </a:r>
            <a:br>
              <a:rPr lang="en-US" sz="800" dirty="0" smtClean="0">
                <a:latin typeface="Times New Roman" pitchFamily="18" charset="0"/>
                <a:cs typeface="Times New Roman" pitchFamily="18" charset="0"/>
              </a:rPr>
            </a:br>
            <a:r>
              <a:rPr lang="en-US" sz="1600" dirty="0" smtClean="0">
                <a:latin typeface="Times New Roman" pitchFamily="18" charset="0"/>
                <a:cs typeface="Times New Roman" pitchFamily="18" charset="0"/>
              </a:rPr>
              <a:t>The good news is twofold: both the school police and local police know that when one of these alarms is forwarded to dispatch that it is for real, the </a:t>
            </a:r>
            <a:r>
              <a:rPr lang="en-US" sz="1600" dirty="0" err="1" smtClean="0">
                <a:latin typeface="Times New Roman" pitchFamily="18" charset="0"/>
                <a:cs typeface="Times New Roman" pitchFamily="18" charset="0"/>
              </a:rPr>
              <a:t>perps</a:t>
            </a:r>
            <a:r>
              <a:rPr lang="en-US" sz="1600" dirty="0" smtClean="0">
                <a:latin typeface="Times New Roman" pitchFamily="18" charset="0"/>
                <a:cs typeface="Times New Roman" pitchFamily="18" charset="0"/>
              </a:rPr>
              <a:t> can be described, and they give it a high priority response, usually arriving at the scene with 10 minutes; secondly,  </a:t>
            </a:r>
            <a:r>
              <a:rPr lang="en-US" sz="1600" b="1" dirty="0" smtClean="0">
                <a:latin typeface="Times New Roman" pitchFamily="18" charset="0"/>
                <a:cs typeface="Times New Roman" pitchFamily="18" charset="0"/>
              </a:rPr>
              <a:t>the district has recorded over 60 arrests in 6 weeks</a:t>
            </a:r>
            <a:r>
              <a:rPr lang="en-US" sz="1600" dirty="0" smtClean="0">
                <a:latin typeface="Times New Roman" pitchFamily="18" charset="0"/>
                <a:cs typeface="Times New Roman" pitchFamily="18" charset="0"/>
              </a:rPr>
              <a:t>, starting the first day of operation with 3. Activity level is down now that word is out on the street but arrests continue weekly.  We are now getting kids sneaking in during daylight hours to do mischief or play basketball. One recent event was kids riding their bikes in the hallways. You can well imagine the stuff that could come down if a kid got hurt.</a:t>
            </a:r>
          </a:p>
          <a:p>
            <a:pPr marL="1588" indent="-1588">
              <a:buNone/>
            </a:pPr>
            <a:r>
              <a:rPr lang="en-US" sz="800" dirty="0" smtClean="0">
                <a:latin typeface="Times New Roman" pitchFamily="18" charset="0"/>
                <a:cs typeface="Times New Roman" pitchFamily="18" charset="0"/>
              </a:rPr>
              <a:t/>
            </a:r>
            <a:br>
              <a:rPr lang="en-US" sz="800" dirty="0" smtClean="0">
                <a:latin typeface="Times New Roman" pitchFamily="18" charset="0"/>
                <a:cs typeface="Times New Roman" pitchFamily="18" charset="0"/>
              </a:rPr>
            </a:br>
            <a:r>
              <a:rPr lang="en-US" sz="1600" dirty="0" smtClean="0">
                <a:latin typeface="Times New Roman" pitchFamily="18" charset="0"/>
                <a:cs typeface="Times New Roman" pitchFamily="18" charset="0"/>
              </a:rPr>
              <a:t>Thanks for your comments on this,</a:t>
            </a:r>
            <a:br>
              <a:rPr lang="en-US" sz="1600" dirty="0" smtClean="0">
                <a:latin typeface="Times New Roman" pitchFamily="18" charset="0"/>
                <a:cs typeface="Times New Roman" pitchFamily="18" charset="0"/>
              </a:rPr>
            </a:br>
            <a:r>
              <a:rPr lang="en-US" sz="1600" dirty="0" smtClean="0">
                <a:latin typeface="Times New Roman" pitchFamily="18" charset="0"/>
                <a:cs typeface="Times New Roman" pitchFamily="18" charset="0"/>
              </a:rPr>
              <a:t>P. David Shelton, President</a:t>
            </a:r>
            <a:br>
              <a:rPr lang="en-US" sz="1600" dirty="0" smtClean="0">
                <a:latin typeface="Times New Roman" pitchFamily="18" charset="0"/>
                <a:cs typeface="Times New Roman" pitchFamily="18" charset="0"/>
              </a:rPr>
            </a:br>
            <a:r>
              <a:rPr lang="en-US" sz="1600" dirty="0" smtClean="0">
                <a:latin typeface="Times New Roman" pitchFamily="18" charset="0"/>
                <a:cs typeface="Times New Roman" pitchFamily="18" charset="0"/>
              </a:rPr>
              <a:t>D/A CENTRAL, INC.</a:t>
            </a:r>
            <a:endParaRPr lang="en-US" sz="1600" dirty="0">
              <a:latin typeface="Times New Roman" pitchFamily="18" charset="0"/>
              <a:cs typeface="Times New Roman" pitchFamily="18" charset="0"/>
            </a:endParaRPr>
          </a:p>
        </p:txBody>
      </p:sp>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2"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9288"/>
            <a:ext cx="8229600" cy="1143000"/>
          </a:xfrm>
        </p:spPr>
        <p:txBody>
          <a:bodyPr/>
          <a:lstStyle/>
          <a:p>
            <a:r>
              <a:rPr lang="en-US" dirty="0" smtClean="0"/>
              <a:t>Detroit School Bldg.</a:t>
            </a:r>
            <a:endParaRPr lang="en-US" dirty="0"/>
          </a:p>
        </p:txBody>
      </p:sp>
      <p:pic>
        <p:nvPicPr>
          <p:cNvPr id="1026" name="Picture 2" descr="C:\Users\Sales - 4\Pictures\RSI\Customers-Apps\DPS - DA Central\School 1.JPG"/>
          <p:cNvPicPr>
            <a:picLocks noGrp="1" noChangeAspect="1" noChangeArrowheads="1"/>
          </p:cNvPicPr>
          <p:nvPr>
            <p:ph idx="1"/>
          </p:nvPr>
        </p:nvPicPr>
        <p:blipFill>
          <a:blip r:embed="rId2" cstate="email"/>
          <a:srcRect/>
          <a:stretch>
            <a:fillRect/>
          </a:stretch>
        </p:blipFill>
        <p:spPr bwMode="auto">
          <a:xfrm>
            <a:off x="1633836" y="1862667"/>
            <a:ext cx="5790366" cy="4342775"/>
          </a:xfrm>
          <a:prstGeom prst="rect">
            <a:avLst/>
          </a:prstGeom>
          <a:noFill/>
        </p:spPr>
      </p:pic>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ales - 4\Pictures\RSI\Customers-Apps\DPS - DA Central\DA Crew.JPG"/>
          <p:cNvPicPr>
            <a:picLocks noGrp="1" noChangeAspect="1" noChangeArrowheads="1"/>
          </p:cNvPicPr>
          <p:nvPr>
            <p:ph idx="1"/>
          </p:nvPr>
        </p:nvPicPr>
        <p:blipFill>
          <a:blip r:embed="rId2" cstate="email"/>
          <a:srcRect/>
          <a:stretch>
            <a:fillRect/>
          </a:stretch>
        </p:blipFill>
        <p:spPr bwMode="auto">
          <a:xfrm>
            <a:off x="1633002" y="1863880"/>
            <a:ext cx="5806375" cy="4354781"/>
          </a:xfrm>
          <a:prstGeom prst="rect">
            <a:avLst/>
          </a:prstGeom>
          <a:noFill/>
        </p:spPr>
      </p:pic>
      <p:sp>
        <p:nvSpPr>
          <p:cNvPr id="2" name="Title 1"/>
          <p:cNvSpPr>
            <a:spLocks noGrp="1"/>
          </p:cNvSpPr>
          <p:nvPr>
            <p:ph type="title"/>
          </p:nvPr>
        </p:nvSpPr>
        <p:spPr>
          <a:xfrm>
            <a:off x="457200" y="799288"/>
            <a:ext cx="8229600" cy="1143000"/>
          </a:xfrm>
        </p:spPr>
        <p:txBody>
          <a:bodyPr/>
          <a:lstStyle/>
          <a:p>
            <a:r>
              <a:rPr lang="en-US" dirty="0" smtClean="0"/>
              <a:t>Installation Crew</a:t>
            </a:r>
            <a:endParaRPr lang="en-US" dirty="0"/>
          </a:p>
        </p:txBody>
      </p:sp>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ales - 4\Pictures\RSI\Customers-Apps\DPS - DA Central\Pre Programmed Equipment 2.bmp"/>
          <p:cNvPicPr>
            <a:picLocks noGrp="1" noChangeAspect="1" noChangeArrowheads="1"/>
          </p:cNvPicPr>
          <p:nvPr>
            <p:ph idx="1"/>
          </p:nvPr>
        </p:nvPicPr>
        <p:blipFill>
          <a:blip r:embed="rId2" cstate="email"/>
          <a:srcRect/>
          <a:stretch>
            <a:fillRect/>
          </a:stretch>
        </p:blipFill>
        <p:spPr bwMode="auto">
          <a:xfrm>
            <a:off x="1637294" y="1864990"/>
            <a:ext cx="5790795" cy="4332609"/>
          </a:xfrm>
          <a:prstGeom prst="rect">
            <a:avLst/>
          </a:prstGeom>
          <a:noFill/>
        </p:spPr>
      </p:pic>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2" name="Title 1"/>
          <p:cNvSpPr>
            <a:spLocks noGrp="1"/>
          </p:cNvSpPr>
          <p:nvPr>
            <p:ph type="title"/>
          </p:nvPr>
        </p:nvSpPr>
        <p:spPr>
          <a:xfrm>
            <a:off x="457200" y="799288"/>
            <a:ext cx="8229600" cy="1143000"/>
          </a:xfrm>
        </p:spPr>
        <p:txBody>
          <a:bodyPr/>
          <a:lstStyle/>
          <a:p>
            <a:r>
              <a:rPr lang="en-US" dirty="0" smtClean="0"/>
              <a:t>Pre-programmed System</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ales - 4\Pictures\RSI\Customers-Apps\DPS - DA Central\Installer 3.bmp"/>
          <p:cNvPicPr>
            <a:picLocks noGrp="1" noChangeAspect="1" noChangeArrowheads="1"/>
          </p:cNvPicPr>
          <p:nvPr>
            <p:ph idx="1"/>
          </p:nvPr>
        </p:nvPicPr>
        <p:blipFill>
          <a:blip r:embed="rId2" cstate="email"/>
          <a:srcRect/>
          <a:stretch>
            <a:fillRect/>
          </a:stretch>
        </p:blipFill>
        <p:spPr bwMode="auto">
          <a:xfrm>
            <a:off x="1636822" y="1858001"/>
            <a:ext cx="5779977" cy="4339599"/>
          </a:xfrm>
          <a:prstGeom prst="rect">
            <a:avLst/>
          </a:prstGeom>
          <a:noFill/>
        </p:spPr>
      </p:pic>
      <p:sp>
        <p:nvSpPr>
          <p:cNvPr id="2" name="Title 1"/>
          <p:cNvSpPr>
            <a:spLocks noGrp="1"/>
          </p:cNvSpPr>
          <p:nvPr>
            <p:ph type="title"/>
          </p:nvPr>
        </p:nvSpPr>
        <p:spPr>
          <a:xfrm>
            <a:off x="457200" y="799288"/>
            <a:ext cx="8229600" cy="1143000"/>
          </a:xfrm>
        </p:spPr>
        <p:txBody>
          <a:bodyPr/>
          <a:lstStyle/>
          <a:p>
            <a:r>
              <a:rPr lang="en-US" dirty="0" smtClean="0"/>
              <a:t>Mounting Cordless Panel</a:t>
            </a:r>
            <a:endParaRPr lang="en-US" dirty="0"/>
          </a:p>
        </p:txBody>
      </p:sp>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Panels</a:t>
            </a:r>
            <a:endParaRPr lang="en-US" dirty="0"/>
          </a:p>
        </p:txBody>
      </p:sp>
      <p:pic>
        <p:nvPicPr>
          <p:cNvPr id="5" name="Picture 4" descr="XL Panel.jpg"/>
          <p:cNvPicPr>
            <a:picLocks noChangeAspect="1"/>
          </p:cNvPicPr>
          <p:nvPr/>
        </p:nvPicPr>
        <p:blipFill>
          <a:blip r:embed="rId2" cstate="email"/>
          <a:stretch>
            <a:fillRect/>
          </a:stretch>
        </p:blipFill>
        <p:spPr>
          <a:xfrm>
            <a:off x="5009008" y="1678375"/>
            <a:ext cx="2219232" cy="1849359"/>
          </a:xfrm>
          <a:prstGeom prst="rect">
            <a:avLst/>
          </a:prstGeom>
        </p:spPr>
      </p:pic>
      <p:pic>
        <p:nvPicPr>
          <p:cNvPr id="31" name="Picture 10"/>
          <p:cNvPicPr>
            <a:picLocks noChangeAspect="1" noChangeArrowheads="1"/>
          </p:cNvPicPr>
          <p:nvPr/>
        </p:nvPicPr>
        <p:blipFill>
          <a:blip r:embed="rId3" cstate="email"/>
          <a:srcRect/>
          <a:stretch>
            <a:fillRect/>
          </a:stretch>
        </p:blipFill>
        <p:spPr bwMode="auto">
          <a:xfrm>
            <a:off x="1295400" y="1910335"/>
            <a:ext cx="2403637" cy="1371600"/>
          </a:xfrm>
          <a:prstGeom prst="rect">
            <a:avLst/>
          </a:prstGeom>
          <a:noFill/>
          <a:ln w="9525">
            <a:noFill/>
            <a:miter lim="800000"/>
            <a:headEnd/>
            <a:tailEnd/>
          </a:ln>
        </p:spPr>
      </p:pic>
      <p:sp>
        <p:nvSpPr>
          <p:cNvPr id="35" name="TextBox 34"/>
          <p:cNvSpPr txBox="1"/>
          <p:nvPr/>
        </p:nvSpPr>
        <p:spPr>
          <a:xfrm>
            <a:off x="1371600" y="3205735"/>
            <a:ext cx="2800350" cy="584775"/>
          </a:xfrm>
          <a:prstGeom prst="rect">
            <a:avLst/>
          </a:prstGeom>
          <a:noFill/>
        </p:spPr>
        <p:txBody>
          <a:bodyPr wrap="square" rtlCol="0">
            <a:spAutoFit/>
          </a:bodyPr>
          <a:lstStyle/>
          <a:p>
            <a:r>
              <a:rPr lang="en-US" sz="3200" b="1" dirty="0" smtClean="0"/>
              <a:t>V6000 GPRS</a:t>
            </a:r>
            <a:endParaRPr lang="en-US" sz="3200" b="1" dirty="0"/>
          </a:p>
        </p:txBody>
      </p:sp>
      <p:pic>
        <p:nvPicPr>
          <p:cNvPr id="3074" name="Picture 2" descr="C:\Users\kjentoft\Pictures\RSI\XT Panel 96dpi.jpg"/>
          <p:cNvPicPr>
            <a:picLocks noChangeAspect="1" noChangeArrowheads="1"/>
          </p:cNvPicPr>
          <p:nvPr/>
        </p:nvPicPr>
        <p:blipFill>
          <a:blip r:embed="rId4" cstate="email"/>
          <a:srcRect/>
          <a:stretch>
            <a:fillRect/>
          </a:stretch>
        </p:blipFill>
        <p:spPr bwMode="auto">
          <a:xfrm>
            <a:off x="3024188" y="3885510"/>
            <a:ext cx="2805112" cy="2212411"/>
          </a:xfrm>
          <a:prstGeom prst="rect">
            <a:avLst/>
          </a:prstGeom>
          <a:noFill/>
        </p:spPr>
      </p:pic>
      <p:sp>
        <p:nvSpPr>
          <p:cNvPr id="37" name="TextBox 36"/>
          <p:cNvSpPr txBox="1"/>
          <p:nvPr/>
        </p:nvSpPr>
        <p:spPr>
          <a:xfrm>
            <a:off x="5829300" y="3300735"/>
            <a:ext cx="1562100" cy="584775"/>
          </a:xfrm>
          <a:prstGeom prst="rect">
            <a:avLst/>
          </a:prstGeom>
          <a:noFill/>
        </p:spPr>
        <p:txBody>
          <a:bodyPr wrap="square" rtlCol="0">
            <a:spAutoFit/>
          </a:bodyPr>
          <a:lstStyle/>
          <a:p>
            <a:r>
              <a:rPr lang="en-US" sz="3200" b="1" dirty="0" smtClean="0"/>
              <a:t>XL</a:t>
            </a:r>
            <a:endParaRPr lang="en-US" sz="3200" b="1" dirty="0"/>
          </a:p>
        </p:txBody>
      </p:sp>
      <p:sp>
        <p:nvSpPr>
          <p:cNvPr id="38" name="TextBox 37"/>
          <p:cNvSpPr txBox="1"/>
          <p:nvPr/>
        </p:nvSpPr>
        <p:spPr>
          <a:xfrm>
            <a:off x="4062599" y="5829568"/>
            <a:ext cx="895350" cy="584775"/>
          </a:xfrm>
          <a:prstGeom prst="rect">
            <a:avLst/>
          </a:prstGeom>
          <a:noFill/>
        </p:spPr>
        <p:txBody>
          <a:bodyPr wrap="square" rtlCol="0">
            <a:spAutoFit/>
          </a:bodyPr>
          <a:lstStyle/>
          <a:p>
            <a:r>
              <a:rPr lang="en-US" sz="3200" b="1" dirty="0" smtClean="0"/>
              <a:t>XT</a:t>
            </a:r>
            <a:endParaRPr lang="en-US" sz="3200" b="1" dirty="0"/>
          </a:p>
        </p:txBody>
      </p:sp>
      <p:sp>
        <p:nvSpPr>
          <p:cNvPr id="11" name="Oval 10"/>
          <p:cNvSpPr/>
          <p:nvPr/>
        </p:nvSpPr>
        <p:spPr>
          <a:xfrm>
            <a:off x="855024" y="1436917"/>
            <a:ext cx="3336967" cy="2600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69924" y="1434942"/>
            <a:ext cx="3336967" cy="2600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703368" y="4068669"/>
            <a:ext cx="3336967" cy="22939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les - 4\Pictures\RSI\Customers-Apps\DPS - DA Central\Installer 4.bmp"/>
          <p:cNvPicPr>
            <a:picLocks noGrp="1" noChangeAspect="1" noChangeArrowheads="1"/>
          </p:cNvPicPr>
          <p:nvPr>
            <p:ph idx="1"/>
          </p:nvPr>
        </p:nvPicPr>
        <p:blipFill>
          <a:blip r:embed="rId2" cstate="email"/>
          <a:srcRect/>
          <a:stretch>
            <a:fillRect/>
          </a:stretch>
        </p:blipFill>
        <p:spPr bwMode="auto">
          <a:xfrm>
            <a:off x="1626442" y="1857274"/>
            <a:ext cx="5801647" cy="4351615"/>
          </a:xfrm>
          <a:prstGeom prst="rect">
            <a:avLst/>
          </a:prstGeom>
          <a:noFill/>
        </p:spPr>
      </p:pic>
      <p:sp>
        <p:nvSpPr>
          <p:cNvPr id="2" name="Title 1"/>
          <p:cNvSpPr>
            <a:spLocks noGrp="1"/>
          </p:cNvSpPr>
          <p:nvPr>
            <p:ph type="title"/>
          </p:nvPr>
        </p:nvSpPr>
        <p:spPr>
          <a:xfrm>
            <a:off x="457200" y="799288"/>
            <a:ext cx="8229600" cy="1143000"/>
          </a:xfrm>
        </p:spPr>
        <p:txBody>
          <a:bodyPr/>
          <a:lstStyle/>
          <a:p>
            <a:r>
              <a:rPr lang="en-US" dirty="0" smtClean="0"/>
              <a:t>Mounting Cordless MotionViewer</a:t>
            </a:r>
            <a:endParaRPr lang="en-US" dirty="0"/>
          </a:p>
        </p:txBody>
      </p:sp>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3"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et Down.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3048000" y="4309650"/>
            <a:ext cx="3048000" cy="2286000"/>
          </a:xfrm>
          <a:prstGeom prst="rect">
            <a:avLst/>
          </a:prstGeom>
        </p:spPr>
      </p:pic>
      <p:pic>
        <p:nvPicPr>
          <p:cNvPr id="4" name="DPS4.video.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5701223" y="1762289"/>
            <a:ext cx="3048000" cy="2286000"/>
          </a:xfrm>
          <a:prstGeom prst="rect">
            <a:avLst/>
          </a:prstGeom>
        </p:spPr>
      </p:pic>
      <p:pic>
        <p:nvPicPr>
          <p:cNvPr id="3" name="DPS1hammers.video.mpg">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372992" y="1753728"/>
            <a:ext cx="3048000" cy="2286000"/>
          </a:xfrm>
          <a:prstGeom prst="rect">
            <a:avLst/>
          </a:prstGeom>
        </p:spPr>
      </p:pic>
      <p:sp>
        <p:nvSpPr>
          <p:cNvPr id="2" name="Title 1"/>
          <p:cNvSpPr>
            <a:spLocks noGrp="1"/>
          </p:cNvSpPr>
          <p:nvPr>
            <p:ph type="title"/>
          </p:nvPr>
        </p:nvSpPr>
        <p:spPr>
          <a:xfrm>
            <a:off x="0" y="0"/>
            <a:ext cx="7086600" cy="1524000"/>
          </a:xfrm>
        </p:spPr>
        <p:txBody>
          <a:bodyPr>
            <a:normAutofit/>
          </a:bodyPr>
          <a:lstStyle/>
          <a:p>
            <a:r>
              <a:rPr lang="en-US" dirty="0" smtClean="0"/>
              <a:t/>
            </a:r>
            <a:br>
              <a:rPr lang="en-US" dirty="0" smtClean="0"/>
            </a:br>
            <a:r>
              <a:rPr lang="en-US" dirty="0" smtClean="0"/>
              <a:t>45 Arrests in 4 weeks</a:t>
            </a:r>
            <a:endParaRPr lang="en-US" dirty="0"/>
          </a:p>
        </p:txBody>
      </p:sp>
      <p:sp>
        <p:nvSpPr>
          <p:cNvPr id="19" name="TextBox 18"/>
          <p:cNvSpPr txBox="1"/>
          <p:nvPr/>
        </p:nvSpPr>
        <p:spPr>
          <a:xfrm>
            <a:off x="793180" y="4103512"/>
            <a:ext cx="1916153" cy="1789288"/>
          </a:xfrm>
          <a:prstGeom prst="rect">
            <a:avLst/>
          </a:prstGeom>
          <a:noFill/>
        </p:spPr>
        <p:txBody>
          <a:bodyPr wrap="square" rtlCol="0">
            <a:spAutoFit/>
          </a:bodyPr>
          <a:lstStyle/>
          <a:p>
            <a:r>
              <a:rPr lang="en-US" b="1" dirty="0" smtClean="0"/>
              <a:t>Vandals with </a:t>
            </a:r>
          </a:p>
          <a:p>
            <a:r>
              <a:rPr lang="en-US" b="1" dirty="0" smtClean="0"/>
              <a:t>Sledge Hammers:</a:t>
            </a:r>
          </a:p>
          <a:p>
            <a:r>
              <a:rPr lang="en-US" dirty="0" smtClean="0"/>
              <a:t>Youths intent on inflicting serious damage to the school building.</a:t>
            </a:r>
            <a:endParaRPr lang="en-US" dirty="0"/>
          </a:p>
        </p:txBody>
      </p:sp>
      <p:sp>
        <p:nvSpPr>
          <p:cNvPr id="20" name="TextBox 19"/>
          <p:cNvSpPr txBox="1"/>
          <p:nvPr/>
        </p:nvSpPr>
        <p:spPr>
          <a:xfrm>
            <a:off x="6604000" y="4114800"/>
            <a:ext cx="1907823" cy="1477328"/>
          </a:xfrm>
          <a:prstGeom prst="rect">
            <a:avLst/>
          </a:prstGeom>
          <a:noFill/>
        </p:spPr>
        <p:txBody>
          <a:bodyPr wrap="square" rtlCol="0">
            <a:spAutoFit/>
          </a:bodyPr>
          <a:lstStyle/>
          <a:p>
            <a:r>
              <a:rPr lang="en-US" b="1" dirty="0" smtClean="0"/>
              <a:t>Copper Theft:</a:t>
            </a:r>
          </a:p>
          <a:p>
            <a:r>
              <a:rPr lang="en-US" dirty="0" smtClean="0"/>
              <a:t>Thieves attacked plumbing and electrical infrastructure.</a:t>
            </a:r>
            <a:endParaRPr lang="en-US" dirty="0"/>
          </a:p>
        </p:txBody>
      </p:sp>
      <p:sp>
        <p:nvSpPr>
          <p:cNvPr id="21" name="TextBox 20"/>
          <p:cNvSpPr txBox="1"/>
          <p:nvPr/>
        </p:nvSpPr>
        <p:spPr>
          <a:xfrm>
            <a:off x="3807840" y="3745468"/>
            <a:ext cx="1490152" cy="369332"/>
          </a:xfrm>
          <a:prstGeom prst="rect">
            <a:avLst/>
          </a:prstGeom>
          <a:noFill/>
        </p:spPr>
        <p:txBody>
          <a:bodyPr wrap="none" rtlCol="0">
            <a:spAutoFit/>
          </a:bodyPr>
          <a:lstStyle/>
          <a:p>
            <a:pPr algn="ctr"/>
            <a:r>
              <a:rPr lang="en-US" b="1" dirty="0" smtClean="0"/>
              <a:t>Apprehended</a:t>
            </a:r>
            <a:endParaRPr lang="en-US" b="1" dirty="0"/>
          </a:p>
        </p:txBody>
      </p:sp>
      <p:grpSp>
        <p:nvGrpSpPr>
          <p:cNvPr id="18" name="Group 14"/>
          <p:cNvGrpSpPr/>
          <p:nvPr/>
        </p:nvGrpSpPr>
        <p:grpSpPr>
          <a:xfrm>
            <a:off x="6460756" y="-164891"/>
            <a:ext cx="2540833" cy="1394085"/>
            <a:chOff x="457200" y="274638"/>
            <a:chExt cx="8229600" cy="1143000"/>
          </a:xfrm>
        </p:grpSpPr>
        <p:sp>
          <p:nvSpPr>
            <p:cNvPr id="2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Oval 22">
              <a:hlinkClick r:id="rId9"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9288"/>
            <a:ext cx="8229600" cy="1143000"/>
          </a:xfrm>
        </p:spPr>
        <p:txBody>
          <a:bodyPr/>
          <a:lstStyle/>
          <a:p>
            <a:r>
              <a:rPr lang="en-US" dirty="0" smtClean="0"/>
              <a:t>DPS Case Study Results</a:t>
            </a:r>
            <a:endParaRPr lang="en-US" dirty="0"/>
          </a:p>
        </p:txBody>
      </p:sp>
      <p:sp>
        <p:nvSpPr>
          <p:cNvPr id="3" name="Content Placeholder 2"/>
          <p:cNvSpPr>
            <a:spLocks noGrp="1"/>
          </p:cNvSpPr>
          <p:nvPr>
            <p:ph idx="1"/>
          </p:nvPr>
        </p:nvSpPr>
        <p:spPr>
          <a:xfrm>
            <a:off x="457200" y="2109860"/>
            <a:ext cx="8229600" cy="3766279"/>
          </a:xfrm>
        </p:spPr>
        <p:txBody>
          <a:bodyPr/>
          <a:lstStyle/>
          <a:p>
            <a:r>
              <a:rPr lang="en-US" dirty="0" smtClean="0"/>
              <a:t>45 apprehensions in 4 weeks</a:t>
            </a:r>
          </a:p>
          <a:p>
            <a:r>
              <a:rPr lang="en-US" dirty="0" smtClean="0"/>
              <a:t>No false alarms</a:t>
            </a:r>
          </a:p>
          <a:p>
            <a:r>
              <a:rPr lang="en-US" dirty="0" smtClean="0"/>
              <a:t>Police support/expedited response</a:t>
            </a:r>
          </a:p>
          <a:p>
            <a:r>
              <a:rPr lang="en-US" dirty="0" smtClean="0"/>
              <a:t>$100s of thousands saved in damages</a:t>
            </a:r>
          </a:p>
          <a:p>
            <a:r>
              <a:rPr lang="en-US" dirty="0" smtClean="0"/>
              <a:t>&gt; $1 million saved in reduced boarding costs</a:t>
            </a:r>
          </a:p>
          <a:p>
            <a:r>
              <a:rPr lang="en-US" dirty="0" smtClean="0"/>
              <a:t>Mitigate liability due to injuries</a:t>
            </a:r>
            <a:endParaRPr lang="en-US" dirty="0"/>
          </a:p>
        </p:txBody>
      </p:sp>
      <p:grpSp>
        <p:nvGrpSpPr>
          <p:cNvPr id="7" name="Group 14"/>
          <p:cNvGrpSpPr/>
          <p:nvPr/>
        </p:nvGrpSpPr>
        <p:grpSpPr>
          <a:xfrm>
            <a:off x="6460756" y="-164891"/>
            <a:ext cx="2540833" cy="1394085"/>
            <a:chOff x="457200" y="274638"/>
            <a:chExt cx="8229600" cy="1143000"/>
          </a:xfrm>
        </p:grpSpPr>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Blended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Video</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Oval 8">
              <a:hlinkClick r:id="rId2" action="ppaction://hlinksldjump"/>
            </p:cNvPr>
            <p:cNvSpPr/>
            <p:nvPr/>
          </p:nvSpPr>
          <p:spPr>
            <a:xfrm>
              <a:off x="457200" y="533400"/>
              <a:ext cx="8077200" cy="685800"/>
            </a:xfrm>
            <a:prstGeom prst="ellipse">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2" action="ppaction://hlinksldjump"/>
          </p:cNvPr>
          <p:cNvSpPr/>
          <p:nvPr/>
        </p:nvSpPr>
        <p:spPr>
          <a:xfrm>
            <a:off x="2483556" y="2370667"/>
            <a:ext cx="4312355" cy="2370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Click to Return to Applications</a:t>
            </a:r>
            <a:endParaRPr lang="en-US" sz="3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Mainstream Applications</a:t>
            </a:r>
            <a:endParaRPr lang="en-US" dirty="0"/>
          </a:p>
        </p:txBody>
      </p:sp>
      <p:sp>
        <p:nvSpPr>
          <p:cNvPr id="3" name="Content Placeholder 2"/>
          <p:cNvSpPr>
            <a:spLocks noGrp="1"/>
          </p:cNvSpPr>
          <p:nvPr>
            <p:ph idx="1"/>
          </p:nvPr>
        </p:nvSpPr>
        <p:spPr/>
        <p:txBody>
          <a:bodyPr/>
          <a:lstStyle/>
          <a:p>
            <a:r>
              <a:rPr lang="en-US" dirty="0" smtClean="0"/>
              <a:t>Cell Upgrade with Video Included</a:t>
            </a:r>
          </a:p>
          <a:p>
            <a:pPr lvl="1"/>
            <a:r>
              <a:rPr lang="en-US" dirty="0" smtClean="0"/>
              <a:t>Existing commercial systems</a:t>
            </a:r>
          </a:p>
          <a:p>
            <a:pPr lvl="1"/>
            <a:r>
              <a:rPr lang="en-US" dirty="0" smtClean="0"/>
              <a:t>Existing residential systems</a:t>
            </a:r>
          </a:p>
          <a:p>
            <a:pPr lvl="1">
              <a:buNone/>
            </a:pPr>
            <a:endParaRPr lang="en-US" dirty="0" smtClean="0"/>
          </a:p>
          <a:p>
            <a:r>
              <a:rPr lang="en-US" dirty="0" smtClean="0"/>
              <a:t>Small commercial and Residential</a:t>
            </a:r>
          </a:p>
          <a:p>
            <a:pPr lvl="1"/>
            <a:r>
              <a:rPr lang="en-US" dirty="0" smtClean="0"/>
              <a:t>2-way voice and video</a:t>
            </a:r>
          </a:p>
          <a:p>
            <a:pPr marL="285750" lvl="1">
              <a:buNone/>
            </a:pPr>
            <a:endParaRPr lang="en-US" dirty="0" smtClean="0"/>
          </a:p>
          <a:p>
            <a:pPr marL="285750" lvl="1">
              <a:buNone/>
            </a:pPr>
            <a:r>
              <a:rPr lang="en-US" dirty="0" smtClean="0"/>
              <a:t>Cell and Monitoring bundled into one monthly price.</a:t>
            </a:r>
          </a:p>
        </p:txBody>
      </p:sp>
      <p:sp>
        <p:nvSpPr>
          <p:cNvPr id="4" name="Oval 3"/>
          <p:cNvSpPr/>
          <p:nvPr/>
        </p:nvSpPr>
        <p:spPr>
          <a:xfrm>
            <a:off x="304800" y="533400"/>
            <a:ext cx="82296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304800" y="533400"/>
            <a:ext cx="82296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Mainstream Products</a:t>
            </a:r>
            <a:endParaRPr lang="en-US" dirty="0"/>
          </a:p>
        </p:txBody>
      </p:sp>
      <p:sp>
        <p:nvSpPr>
          <p:cNvPr id="26" name="Rectangle 25"/>
          <p:cNvSpPr/>
          <p:nvPr/>
        </p:nvSpPr>
        <p:spPr>
          <a:xfrm>
            <a:off x="457200" y="1524000"/>
            <a:ext cx="38100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609600" y="1828800"/>
            <a:ext cx="3303940" cy="2667000"/>
            <a:chOff x="381000" y="2286000"/>
            <a:chExt cx="3303940" cy="2667000"/>
          </a:xfrm>
        </p:grpSpPr>
        <p:pic>
          <p:nvPicPr>
            <p:cNvPr id="5" name="Picture 4" descr="XL Panel.jpg"/>
            <p:cNvPicPr>
              <a:picLocks noChangeAspect="1"/>
            </p:cNvPicPr>
            <p:nvPr/>
          </p:nvPicPr>
          <p:blipFill>
            <a:blip r:embed="rId2" cstate="email"/>
            <a:stretch>
              <a:fillRect/>
            </a:stretch>
          </p:blipFill>
          <p:spPr>
            <a:xfrm>
              <a:off x="1465708" y="2286000"/>
              <a:ext cx="2219232" cy="1849359"/>
            </a:xfrm>
            <a:prstGeom prst="rect">
              <a:avLst/>
            </a:prstGeom>
          </p:spPr>
        </p:pic>
        <p:grpSp>
          <p:nvGrpSpPr>
            <p:cNvPr id="6" name="Group 17"/>
            <p:cNvGrpSpPr/>
            <p:nvPr/>
          </p:nvGrpSpPr>
          <p:grpSpPr>
            <a:xfrm>
              <a:off x="2086377" y="4309325"/>
              <a:ext cx="837281" cy="497308"/>
              <a:chOff x="7699600" y="5562313"/>
              <a:chExt cx="1001926" cy="595099"/>
            </a:xfrm>
          </p:grpSpPr>
          <p:pic>
            <p:nvPicPr>
              <p:cNvPr id="12" name="Picture 11" descr="Fob.jpg"/>
              <p:cNvPicPr>
                <a:picLocks noChangeAspect="1"/>
              </p:cNvPicPr>
              <p:nvPr/>
            </p:nvPicPr>
            <p:blipFill>
              <a:blip r:embed="rId3" cstate="email"/>
              <a:stretch>
                <a:fillRect/>
              </a:stretch>
            </p:blipFill>
            <p:spPr>
              <a:xfrm>
                <a:off x="8202304" y="5562313"/>
                <a:ext cx="499222" cy="592827"/>
              </a:xfrm>
              <a:prstGeom prst="rect">
                <a:avLst/>
              </a:prstGeom>
            </p:spPr>
          </p:pic>
          <p:pic>
            <p:nvPicPr>
              <p:cNvPr id="13" name="Picture 12" descr="Fob.jpg"/>
              <p:cNvPicPr>
                <a:picLocks noChangeAspect="1"/>
              </p:cNvPicPr>
              <p:nvPr/>
            </p:nvPicPr>
            <p:blipFill>
              <a:blip r:embed="rId3" cstate="email"/>
              <a:stretch>
                <a:fillRect/>
              </a:stretch>
            </p:blipFill>
            <p:spPr>
              <a:xfrm>
                <a:off x="7699600" y="5564585"/>
                <a:ext cx="499222" cy="592827"/>
              </a:xfrm>
              <a:prstGeom prst="rect">
                <a:avLst/>
              </a:prstGeom>
            </p:spPr>
          </p:pic>
        </p:grpSp>
        <p:grpSp>
          <p:nvGrpSpPr>
            <p:cNvPr id="7" name="Group 20"/>
            <p:cNvGrpSpPr/>
            <p:nvPr/>
          </p:nvGrpSpPr>
          <p:grpSpPr>
            <a:xfrm>
              <a:off x="533400" y="4180704"/>
              <a:ext cx="1151909" cy="772296"/>
              <a:chOff x="5657186" y="5435696"/>
              <a:chExt cx="1299429" cy="817255"/>
            </a:xfrm>
          </p:grpSpPr>
          <p:pic>
            <p:nvPicPr>
              <p:cNvPr id="10" name="Picture 9" descr="Contact.jpg"/>
              <p:cNvPicPr>
                <a:picLocks noChangeAspect="1"/>
              </p:cNvPicPr>
              <p:nvPr/>
            </p:nvPicPr>
            <p:blipFill>
              <a:blip r:embed="rId4" cstate="email"/>
              <a:stretch>
                <a:fillRect/>
              </a:stretch>
            </p:blipFill>
            <p:spPr>
              <a:xfrm>
                <a:off x="6378242" y="5435696"/>
                <a:ext cx="578373" cy="814980"/>
              </a:xfrm>
              <a:prstGeom prst="rect">
                <a:avLst/>
              </a:prstGeom>
            </p:spPr>
          </p:pic>
          <p:pic>
            <p:nvPicPr>
              <p:cNvPr id="11" name="Picture 10" descr="Contact.jpg"/>
              <p:cNvPicPr>
                <a:picLocks noChangeAspect="1"/>
              </p:cNvPicPr>
              <p:nvPr/>
            </p:nvPicPr>
            <p:blipFill>
              <a:blip r:embed="rId4" cstate="email"/>
              <a:stretch>
                <a:fillRect/>
              </a:stretch>
            </p:blipFill>
            <p:spPr>
              <a:xfrm>
                <a:off x="5657186" y="5437971"/>
                <a:ext cx="578373" cy="814980"/>
              </a:xfrm>
              <a:prstGeom prst="rect">
                <a:avLst/>
              </a:prstGeom>
            </p:spPr>
          </p:pic>
        </p:grpSp>
        <p:pic>
          <p:nvPicPr>
            <p:cNvPr id="9" name="Picture 8" descr="MotionViewer.jpg"/>
            <p:cNvPicPr>
              <a:picLocks noChangeAspect="1"/>
            </p:cNvPicPr>
            <p:nvPr/>
          </p:nvPicPr>
          <p:blipFill>
            <a:blip r:embed="rId5" cstate="email"/>
            <a:stretch>
              <a:fillRect/>
            </a:stretch>
          </p:blipFill>
          <p:spPr>
            <a:xfrm>
              <a:off x="381000" y="2286000"/>
              <a:ext cx="906085" cy="1097276"/>
            </a:xfrm>
            <a:prstGeom prst="rect">
              <a:avLst/>
            </a:prstGeom>
          </p:spPr>
        </p:pic>
      </p:grpSp>
      <p:sp>
        <p:nvSpPr>
          <p:cNvPr id="27" name="TextBox 26"/>
          <p:cNvSpPr txBox="1"/>
          <p:nvPr/>
        </p:nvSpPr>
        <p:spPr>
          <a:xfrm>
            <a:off x="762000" y="4495800"/>
            <a:ext cx="2206694" cy="1938992"/>
          </a:xfrm>
          <a:prstGeom prst="rect">
            <a:avLst/>
          </a:prstGeom>
          <a:noFill/>
        </p:spPr>
        <p:txBody>
          <a:bodyPr wrap="none" rtlCol="0">
            <a:spAutoFit/>
          </a:bodyPr>
          <a:lstStyle/>
          <a:p>
            <a:r>
              <a:rPr lang="en-US" sz="2400" b="1" u="sng" dirty="0" smtClean="0"/>
              <a:t>XL 601 Kit</a:t>
            </a:r>
          </a:p>
          <a:p>
            <a:r>
              <a:rPr lang="en-US" sz="2400" dirty="0" smtClean="0"/>
              <a:t>Panel</a:t>
            </a:r>
          </a:p>
          <a:p>
            <a:r>
              <a:rPr lang="en-US" sz="2400" dirty="0" smtClean="0"/>
              <a:t>1 MotionViewer</a:t>
            </a:r>
          </a:p>
          <a:p>
            <a:r>
              <a:rPr lang="en-US" sz="2400" dirty="0" smtClean="0"/>
              <a:t>2 Contacts</a:t>
            </a:r>
          </a:p>
          <a:p>
            <a:r>
              <a:rPr lang="en-US" sz="2400" dirty="0" smtClean="0"/>
              <a:t>2 Prox Tags</a:t>
            </a:r>
          </a:p>
        </p:txBody>
      </p:sp>
      <p:grpSp>
        <p:nvGrpSpPr>
          <p:cNvPr id="25" name="Group 24"/>
          <p:cNvGrpSpPr/>
          <p:nvPr/>
        </p:nvGrpSpPr>
        <p:grpSpPr>
          <a:xfrm>
            <a:off x="5117409" y="1828800"/>
            <a:ext cx="3303940" cy="2626219"/>
            <a:chOff x="4965009" y="2286000"/>
            <a:chExt cx="3303940" cy="2626219"/>
          </a:xfrm>
        </p:grpSpPr>
        <p:pic>
          <p:nvPicPr>
            <p:cNvPr id="15" name="Picture 14" descr="XL Panel.jpg"/>
            <p:cNvPicPr>
              <a:picLocks noChangeAspect="1"/>
            </p:cNvPicPr>
            <p:nvPr/>
          </p:nvPicPr>
          <p:blipFill>
            <a:blip r:embed="rId2" cstate="email"/>
            <a:stretch>
              <a:fillRect/>
            </a:stretch>
          </p:blipFill>
          <p:spPr>
            <a:xfrm>
              <a:off x="6049717" y="2286000"/>
              <a:ext cx="2219232" cy="1849359"/>
            </a:xfrm>
            <a:prstGeom prst="rect">
              <a:avLst/>
            </a:prstGeom>
          </p:spPr>
        </p:pic>
        <p:grpSp>
          <p:nvGrpSpPr>
            <p:cNvPr id="16" name="Group 17"/>
            <p:cNvGrpSpPr/>
            <p:nvPr/>
          </p:nvGrpSpPr>
          <p:grpSpPr>
            <a:xfrm>
              <a:off x="6400800" y="4309325"/>
              <a:ext cx="837281" cy="497308"/>
              <a:chOff x="7699600" y="5562313"/>
              <a:chExt cx="1001926" cy="595099"/>
            </a:xfrm>
          </p:grpSpPr>
          <p:pic>
            <p:nvPicPr>
              <p:cNvPr id="22" name="Picture 21" descr="Fob.jpg"/>
              <p:cNvPicPr>
                <a:picLocks noChangeAspect="1"/>
              </p:cNvPicPr>
              <p:nvPr/>
            </p:nvPicPr>
            <p:blipFill>
              <a:blip r:embed="rId3" cstate="email"/>
              <a:stretch>
                <a:fillRect/>
              </a:stretch>
            </p:blipFill>
            <p:spPr>
              <a:xfrm>
                <a:off x="8202304" y="5562313"/>
                <a:ext cx="499222" cy="592827"/>
              </a:xfrm>
              <a:prstGeom prst="rect">
                <a:avLst/>
              </a:prstGeom>
            </p:spPr>
          </p:pic>
          <p:pic>
            <p:nvPicPr>
              <p:cNvPr id="23" name="Picture 22" descr="Fob.jpg"/>
              <p:cNvPicPr>
                <a:picLocks noChangeAspect="1"/>
              </p:cNvPicPr>
              <p:nvPr/>
            </p:nvPicPr>
            <p:blipFill>
              <a:blip r:embed="rId3" cstate="email"/>
              <a:stretch>
                <a:fillRect/>
              </a:stretch>
            </p:blipFill>
            <p:spPr>
              <a:xfrm>
                <a:off x="7699600" y="5564585"/>
                <a:ext cx="499222" cy="592827"/>
              </a:xfrm>
              <a:prstGeom prst="rect">
                <a:avLst/>
              </a:prstGeom>
            </p:spPr>
          </p:pic>
        </p:grpSp>
        <p:pic>
          <p:nvPicPr>
            <p:cNvPr id="18" name="Picture 17" descr="MotionViewer.jpg"/>
            <p:cNvPicPr>
              <a:picLocks noChangeAspect="1"/>
            </p:cNvPicPr>
            <p:nvPr/>
          </p:nvPicPr>
          <p:blipFill>
            <a:blip r:embed="rId5" cstate="email"/>
            <a:stretch>
              <a:fillRect/>
            </a:stretch>
          </p:blipFill>
          <p:spPr>
            <a:xfrm>
              <a:off x="4965009" y="3814943"/>
              <a:ext cx="906085" cy="1097276"/>
            </a:xfrm>
            <a:prstGeom prst="rect">
              <a:avLst/>
            </a:prstGeom>
          </p:spPr>
        </p:pic>
        <p:pic>
          <p:nvPicPr>
            <p:cNvPr id="19" name="Picture 18" descr="MotionViewer.jpg"/>
            <p:cNvPicPr>
              <a:picLocks noChangeAspect="1"/>
            </p:cNvPicPr>
            <p:nvPr/>
          </p:nvPicPr>
          <p:blipFill>
            <a:blip r:embed="rId5" cstate="email"/>
            <a:stretch>
              <a:fillRect/>
            </a:stretch>
          </p:blipFill>
          <p:spPr>
            <a:xfrm>
              <a:off x="4965009" y="2286000"/>
              <a:ext cx="906085" cy="1097276"/>
            </a:xfrm>
            <a:prstGeom prst="rect">
              <a:avLst/>
            </a:prstGeom>
          </p:spPr>
        </p:pic>
      </p:grpSp>
      <p:sp>
        <p:nvSpPr>
          <p:cNvPr id="28" name="Rectangle 27"/>
          <p:cNvSpPr/>
          <p:nvPr/>
        </p:nvSpPr>
        <p:spPr>
          <a:xfrm>
            <a:off x="4953000" y="1524000"/>
            <a:ext cx="38100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257800" y="4572000"/>
            <a:ext cx="2321661" cy="1569660"/>
          </a:xfrm>
          <a:prstGeom prst="rect">
            <a:avLst/>
          </a:prstGeom>
          <a:noFill/>
        </p:spPr>
        <p:txBody>
          <a:bodyPr wrap="none" rtlCol="0">
            <a:spAutoFit/>
          </a:bodyPr>
          <a:lstStyle/>
          <a:p>
            <a:r>
              <a:rPr lang="en-US" sz="2400" b="1" u="sng" dirty="0" smtClean="0"/>
              <a:t>XL 621 Kit</a:t>
            </a:r>
          </a:p>
          <a:p>
            <a:r>
              <a:rPr lang="en-US" sz="2400" dirty="0" smtClean="0"/>
              <a:t>Panel</a:t>
            </a:r>
          </a:p>
          <a:p>
            <a:r>
              <a:rPr lang="en-US" sz="2400" dirty="0" smtClean="0"/>
              <a:t>2 MotionViewers</a:t>
            </a:r>
          </a:p>
          <a:p>
            <a:r>
              <a:rPr lang="en-US" sz="2400" dirty="0" smtClean="0"/>
              <a:t>2 Prox Tags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jentoft\Pictures\RSI\XT Panel 96dpi.jpg"/>
          <p:cNvPicPr>
            <a:picLocks noChangeAspect="1" noChangeArrowheads="1"/>
          </p:cNvPicPr>
          <p:nvPr/>
        </p:nvPicPr>
        <p:blipFill>
          <a:blip r:embed="rId2" cstate="email"/>
          <a:srcRect/>
          <a:stretch>
            <a:fillRect/>
          </a:stretch>
        </p:blipFill>
        <p:spPr bwMode="auto">
          <a:xfrm>
            <a:off x="2237375" y="2730943"/>
            <a:ext cx="2334272" cy="1841056"/>
          </a:xfrm>
          <a:prstGeom prst="rect">
            <a:avLst/>
          </a:prstGeom>
          <a:noFill/>
        </p:spPr>
      </p:pic>
      <p:sp>
        <p:nvSpPr>
          <p:cNvPr id="2" name="Title 1"/>
          <p:cNvSpPr>
            <a:spLocks noGrp="1"/>
          </p:cNvSpPr>
          <p:nvPr>
            <p:ph type="title"/>
          </p:nvPr>
        </p:nvSpPr>
        <p:spPr/>
        <p:txBody>
          <a:bodyPr/>
          <a:lstStyle/>
          <a:p>
            <a:r>
              <a:rPr lang="en-US" dirty="0" smtClean="0"/>
              <a:t>Mainstream Products</a:t>
            </a:r>
            <a:endParaRPr lang="en-US" dirty="0"/>
          </a:p>
        </p:txBody>
      </p:sp>
      <p:pic>
        <p:nvPicPr>
          <p:cNvPr id="4" name="Content Placeholder 2"/>
          <p:cNvPicPr>
            <a:picLocks noGrp="1" noChangeAspect="1" noChangeArrowheads="1"/>
          </p:cNvPicPr>
          <p:nvPr>
            <p:ph idx="1"/>
          </p:nvPr>
        </p:nvPicPr>
        <p:blipFill>
          <a:blip r:embed="rId3" cstate="email"/>
          <a:srcRect/>
          <a:stretch>
            <a:fillRect/>
          </a:stretch>
        </p:blipFill>
        <p:spPr bwMode="auto">
          <a:xfrm>
            <a:off x="4654466" y="2052918"/>
            <a:ext cx="1731434" cy="1833282"/>
          </a:xfrm>
          <a:prstGeom prst="rect">
            <a:avLst/>
          </a:prstGeom>
          <a:noFill/>
          <a:ln w="9525">
            <a:noFill/>
            <a:miter lim="800000"/>
            <a:headEnd/>
            <a:tailEnd/>
          </a:ln>
        </p:spPr>
      </p:pic>
      <p:pic>
        <p:nvPicPr>
          <p:cNvPr id="5" name="Picture 3"/>
          <p:cNvPicPr>
            <a:picLocks noChangeAspect="1" noChangeArrowheads="1"/>
          </p:cNvPicPr>
          <p:nvPr/>
        </p:nvPicPr>
        <p:blipFill>
          <a:blip r:embed="rId4" cstate="email"/>
          <a:srcRect/>
          <a:stretch>
            <a:fillRect/>
          </a:stretch>
        </p:blipFill>
        <p:spPr bwMode="auto">
          <a:xfrm>
            <a:off x="4638311" y="4114800"/>
            <a:ext cx="1889341" cy="1905000"/>
          </a:xfrm>
          <a:prstGeom prst="rect">
            <a:avLst/>
          </a:prstGeom>
          <a:noFill/>
          <a:ln>
            <a:noFill/>
          </a:ln>
        </p:spPr>
      </p:pic>
      <p:sp>
        <p:nvSpPr>
          <p:cNvPr id="19" name="Oval 18"/>
          <p:cNvSpPr/>
          <p:nvPr/>
        </p:nvSpPr>
        <p:spPr>
          <a:xfrm>
            <a:off x="304800" y="533400"/>
            <a:ext cx="82296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476125" y="3005530"/>
            <a:ext cx="1281505" cy="461665"/>
          </a:xfrm>
          <a:prstGeom prst="rect">
            <a:avLst/>
          </a:prstGeom>
          <a:noFill/>
        </p:spPr>
        <p:txBody>
          <a:bodyPr wrap="none" rtlCol="0">
            <a:spAutoFit/>
          </a:bodyPr>
          <a:lstStyle/>
          <a:p>
            <a:r>
              <a:rPr lang="en-US" sz="2400" b="1" dirty="0" smtClean="0"/>
              <a:t>XT Panel</a:t>
            </a:r>
            <a:endParaRPr lang="en-US" sz="2400" b="1" dirty="0"/>
          </a:p>
        </p:txBody>
      </p:sp>
      <p:sp>
        <p:nvSpPr>
          <p:cNvPr id="25" name="Rectangle 24"/>
          <p:cNvSpPr/>
          <p:nvPr/>
        </p:nvSpPr>
        <p:spPr>
          <a:xfrm>
            <a:off x="2514600" y="1981200"/>
            <a:ext cx="38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4633300" y="4038600"/>
            <a:ext cx="381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633300" y="2133600"/>
            <a:ext cx="19812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633300" y="4114800"/>
            <a:ext cx="19812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038518" y="3276600"/>
            <a:ext cx="1271182" cy="461665"/>
          </a:xfrm>
          <a:prstGeom prst="rect">
            <a:avLst/>
          </a:prstGeom>
          <a:noFill/>
        </p:spPr>
        <p:txBody>
          <a:bodyPr wrap="none" rtlCol="0">
            <a:spAutoFit/>
          </a:bodyPr>
          <a:lstStyle/>
          <a:p>
            <a:r>
              <a:rPr lang="en-US" sz="2400" b="1" dirty="0" smtClean="0"/>
              <a:t>Upgrade</a:t>
            </a:r>
            <a:endParaRPr lang="en-US" sz="2400" b="1" dirty="0"/>
          </a:p>
        </p:txBody>
      </p:sp>
      <p:sp>
        <p:nvSpPr>
          <p:cNvPr id="31" name="TextBox 30"/>
          <p:cNvSpPr txBox="1"/>
          <p:nvPr/>
        </p:nvSpPr>
        <p:spPr>
          <a:xfrm>
            <a:off x="4748876" y="4114800"/>
            <a:ext cx="1332224" cy="461665"/>
          </a:xfrm>
          <a:prstGeom prst="rect">
            <a:avLst/>
          </a:prstGeom>
          <a:noFill/>
        </p:spPr>
        <p:txBody>
          <a:bodyPr wrap="none" rtlCol="0">
            <a:spAutoFit/>
          </a:bodyPr>
          <a:lstStyle/>
          <a:p>
            <a:r>
              <a:rPr lang="en-US" sz="2400" b="1" dirty="0" smtClean="0"/>
              <a:t>Takeover</a:t>
            </a:r>
            <a:endParaRPr lang="en-US" sz="2400" b="1" dirty="0"/>
          </a:p>
        </p:txBody>
      </p:sp>
      <p:sp>
        <p:nvSpPr>
          <p:cNvPr id="32" name="Down Arrow 31"/>
          <p:cNvSpPr/>
          <p:nvPr/>
        </p:nvSpPr>
        <p:spPr>
          <a:xfrm rot="14318758">
            <a:off x="3996548" y="2436600"/>
            <a:ext cx="381000" cy="685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17951149">
            <a:off x="3995901" y="4276572"/>
            <a:ext cx="381000" cy="6858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346456" y="4939221"/>
            <a:ext cx="2206694" cy="1200329"/>
          </a:xfrm>
          <a:prstGeom prst="rect">
            <a:avLst/>
          </a:prstGeom>
          <a:noFill/>
        </p:spPr>
        <p:txBody>
          <a:bodyPr wrap="none" rtlCol="0">
            <a:spAutoFit/>
          </a:bodyPr>
          <a:lstStyle/>
          <a:p>
            <a:r>
              <a:rPr lang="en-US" sz="2400" b="1" u="sng" dirty="0" smtClean="0"/>
              <a:t>XT 601 Kit</a:t>
            </a:r>
          </a:p>
          <a:p>
            <a:r>
              <a:rPr lang="en-US" sz="2400" dirty="0" smtClean="0"/>
              <a:t>Panel</a:t>
            </a:r>
          </a:p>
          <a:p>
            <a:r>
              <a:rPr lang="en-US" sz="2400" dirty="0" smtClean="0"/>
              <a:t>1 MotionViewer</a:t>
            </a:r>
          </a:p>
        </p:txBody>
      </p:sp>
      <p:sp>
        <p:nvSpPr>
          <p:cNvPr id="42" name="Rectangle 41"/>
          <p:cNvSpPr/>
          <p:nvPr/>
        </p:nvSpPr>
        <p:spPr>
          <a:xfrm>
            <a:off x="381000" y="1524000"/>
            <a:ext cx="8153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Users\kjentoft\Pictures\RSI\Product Shots\XL\MotionViewer.jpg"/>
          <p:cNvPicPr>
            <a:picLocks noChangeAspect="1" noChangeArrowheads="1"/>
          </p:cNvPicPr>
          <p:nvPr/>
        </p:nvPicPr>
        <p:blipFill>
          <a:blip r:embed="rId5" cstate="email"/>
          <a:srcRect/>
          <a:stretch>
            <a:fillRect/>
          </a:stretch>
        </p:blipFill>
        <p:spPr bwMode="auto">
          <a:xfrm>
            <a:off x="2433271" y="1948720"/>
            <a:ext cx="712780" cy="8631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Peripherals/Accessories</a:t>
            </a:r>
            <a:endParaRPr lang="en-US" dirty="0"/>
          </a:p>
        </p:txBody>
      </p:sp>
      <p:pic>
        <p:nvPicPr>
          <p:cNvPr id="1026" name="Picture 2" descr="C:\Users\kjentoft\Pictures\RSI\Product Shots\Outdoor Cam\vdfd MotionViewers 3x3.jpg"/>
          <p:cNvPicPr>
            <a:picLocks noChangeAspect="1" noChangeArrowheads="1"/>
          </p:cNvPicPr>
          <p:nvPr/>
        </p:nvPicPr>
        <p:blipFill>
          <a:blip r:embed="rId2" cstate="email"/>
          <a:srcRect/>
          <a:stretch>
            <a:fillRect/>
          </a:stretch>
        </p:blipFill>
        <p:spPr bwMode="auto">
          <a:xfrm>
            <a:off x="381000" y="1447800"/>
            <a:ext cx="2302575" cy="2389187"/>
          </a:xfrm>
          <a:prstGeom prst="rect">
            <a:avLst/>
          </a:prstGeom>
          <a:noFill/>
        </p:spPr>
      </p:pic>
      <p:pic>
        <p:nvPicPr>
          <p:cNvPr id="1027" name="Picture 3" descr="C:\Users\kjentoft\Pictures\RSI\Product Shots\Card Reader\Card Reader1.jpg"/>
          <p:cNvPicPr>
            <a:picLocks noChangeAspect="1" noChangeArrowheads="1"/>
          </p:cNvPicPr>
          <p:nvPr/>
        </p:nvPicPr>
        <p:blipFill>
          <a:blip r:embed="rId3" cstate="email"/>
          <a:srcRect/>
          <a:stretch>
            <a:fillRect/>
          </a:stretch>
        </p:blipFill>
        <p:spPr bwMode="auto">
          <a:xfrm>
            <a:off x="6477000" y="1905000"/>
            <a:ext cx="1981200" cy="1752600"/>
          </a:xfrm>
          <a:prstGeom prst="rect">
            <a:avLst/>
          </a:prstGeom>
          <a:noFill/>
        </p:spPr>
      </p:pic>
      <p:pic>
        <p:nvPicPr>
          <p:cNvPr id="1028" name="Picture 4" descr="C:\Users\kjentoft\Pictures\RSI\Product Shots\General Product\C97T1151_keypad.jpg"/>
          <p:cNvPicPr>
            <a:picLocks noChangeAspect="1" noChangeArrowheads="1"/>
          </p:cNvPicPr>
          <p:nvPr/>
        </p:nvPicPr>
        <p:blipFill>
          <a:blip r:embed="rId4" cstate="email"/>
          <a:srcRect/>
          <a:stretch>
            <a:fillRect/>
          </a:stretch>
        </p:blipFill>
        <p:spPr bwMode="auto">
          <a:xfrm>
            <a:off x="7315200" y="4114800"/>
            <a:ext cx="1187450" cy="1981032"/>
          </a:xfrm>
          <a:prstGeom prst="rect">
            <a:avLst/>
          </a:prstGeom>
          <a:noFill/>
        </p:spPr>
      </p:pic>
      <p:pic>
        <p:nvPicPr>
          <p:cNvPr id="1029" name="Picture 5" descr="C:\Users\kjentoft\Pictures\RSI\Product Shots\General Product\C97T1188_RSI_keyfob_R .jpg"/>
          <p:cNvPicPr>
            <a:picLocks noChangeAspect="1" noChangeArrowheads="1"/>
          </p:cNvPicPr>
          <p:nvPr/>
        </p:nvPicPr>
        <p:blipFill>
          <a:blip r:embed="rId5" cstate="email"/>
          <a:srcRect/>
          <a:stretch>
            <a:fillRect/>
          </a:stretch>
        </p:blipFill>
        <p:spPr bwMode="auto">
          <a:xfrm>
            <a:off x="6400800" y="3886200"/>
            <a:ext cx="838200" cy="1295135"/>
          </a:xfrm>
          <a:prstGeom prst="rect">
            <a:avLst/>
          </a:prstGeom>
          <a:noFill/>
        </p:spPr>
      </p:pic>
      <p:pic>
        <p:nvPicPr>
          <p:cNvPr id="1032" name="Picture 8"/>
          <p:cNvPicPr>
            <a:picLocks noChangeAspect="1" noChangeArrowheads="1"/>
          </p:cNvPicPr>
          <p:nvPr/>
        </p:nvPicPr>
        <p:blipFill>
          <a:blip r:embed="rId6" cstate="email"/>
          <a:srcRect/>
          <a:stretch>
            <a:fillRect/>
          </a:stretch>
        </p:blipFill>
        <p:spPr bwMode="auto">
          <a:xfrm>
            <a:off x="1066800" y="4419600"/>
            <a:ext cx="2133600" cy="1587795"/>
          </a:xfrm>
          <a:prstGeom prst="rect">
            <a:avLst/>
          </a:prstGeom>
          <a:noFill/>
          <a:ln w="9525">
            <a:noFill/>
            <a:miter lim="800000"/>
            <a:headEnd/>
            <a:tailEnd/>
          </a:ln>
        </p:spPr>
      </p:pic>
      <p:pic>
        <p:nvPicPr>
          <p:cNvPr id="1035" name="Picture 11" descr="C:\Users\kjentoft\Pictures\RSI\Product Shots\General Product\Indoor Siren.jpg"/>
          <p:cNvPicPr>
            <a:picLocks noChangeAspect="1" noChangeArrowheads="1"/>
          </p:cNvPicPr>
          <p:nvPr/>
        </p:nvPicPr>
        <p:blipFill>
          <a:blip r:embed="rId7" cstate="email"/>
          <a:srcRect/>
          <a:stretch>
            <a:fillRect/>
          </a:stretch>
        </p:blipFill>
        <p:spPr bwMode="auto">
          <a:xfrm>
            <a:off x="3352800" y="4477288"/>
            <a:ext cx="1981200" cy="1466312"/>
          </a:xfrm>
          <a:prstGeom prst="rect">
            <a:avLst/>
          </a:prstGeom>
          <a:noFill/>
        </p:spPr>
      </p:pic>
      <p:pic>
        <p:nvPicPr>
          <p:cNvPr id="16" name="Picture 15" descr="Contact.jpg"/>
          <p:cNvPicPr>
            <a:picLocks noChangeAspect="1"/>
          </p:cNvPicPr>
          <p:nvPr/>
        </p:nvPicPr>
        <p:blipFill>
          <a:blip r:embed="rId8" cstate="email"/>
          <a:stretch>
            <a:fillRect/>
          </a:stretch>
        </p:blipFill>
        <p:spPr>
          <a:xfrm>
            <a:off x="4953000" y="2133600"/>
            <a:ext cx="613533" cy="921588"/>
          </a:xfrm>
          <a:prstGeom prst="rect">
            <a:avLst/>
          </a:prstGeom>
        </p:spPr>
      </p:pic>
      <p:sp>
        <p:nvSpPr>
          <p:cNvPr id="18" name="Oval 17"/>
          <p:cNvSpPr/>
          <p:nvPr/>
        </p:nvSpPr>
        <p:spPr>
          <a:xfrm>
            <a:off x="5943600" y="1524000"/>
            <a:ext cx="2971800" cy="518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1714500" y="2552700"/>
            <a:ext cx="2971800" cy="518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24200" y="1600200"/>
            <a:ext cx="28956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00200" y="5791200"/>
            <a:ext cx="1365758" cy="646331"/>
          </a:xfrm>
          <a:prstGeom prst="rect">
            <a:avLst/>
          </a:prstGeom>
          <a:noFill/>
        </p:spPr>
        <p:txBody>
          <a:bodyPr wrap="none" rtlCol="0">
            <a:spAutoFit/>
          </a:bodyPr>
          <a:lstStyle/>
          <a:p>
            <a:pPr algn="ctr"/>
            <a:r>
              <a:rPr lang="en-US" dirty="0" smtClean="0"/>
              <a:t>Exterior</a:t>
            </a:r>
          </a:p>
          <a:p>
            <a:pPr algn="ctr"/>
            <a:r>
              <a:rPr lang="en-US" dirty="0" smtClean="0"/>
              <a:t>Siren/Strobe</a:t>
            </a:r>
            <a:endParaRPr lang="en-US" dirty="0"/>
          </a:p>
        </p:txBody>
      </p:sp>
      <p:sp>
        <p:nvSpPr>
          <p:cNvPr id="22" name="TextBox 21"/>
          <p:cNvSpPr txBox="1"/>
          <p:nvPr/>
        </p:nvSpPr>
        <p:spPr>
          <a:xfrm>
            <a:off x="3445633" y="5791200"/>
            <a:ext cx="886974" cy="646331"/>
          </a:xfrm>
          <a:prstGeom prst="rect">
            <a:avLst/>
          </a:prstGeom>
          <a:noFill/>
        </p:spPr>
        <p:txBody>
          <a:bodyPr wrap="none" rtlCol="0">
            <a:spAutoFit/>
          </a:bodyPr>
          <a:lstStyle/>
          <a:p>
            <a:pPr algn="ctr"/>
            <a:r>
              <a:rPr lang="en-US" dirty="0" smtClean="0"/>
              <a:t>Interior</a:t>
            </a:r>
          </a:p>
          <a:p>
            <a:pPr algn="ctr"/>
            <a:r>
              <a:rPr lang="en-US" dirty="0" smtClean="0"/>
              <a:t>Siren</a:t>
            </a:r>
            <a:endParaRPr lang="en-US" dirty="0"/>
          </a:p>
        </p:txBody>
      </p:sp>
      <p:sp>
        <p:nvSpPr>
          <p:cNvPr id="23" name="TextBox 22"/>
          <p:cNvSpPr txBox="1"/>
          <p:nvPr/>
        </p:nvSpPr>
        <p:spPr>
          <a:xfrm>
            <a:off x="7104169" y="3276600"/>
            <a:ext cx="1330622" cy="646331"/>
          </a:xfrm>
          <a:prstGeom prst="rect">
            <a:avLst/>
          </a:prstGeom>
          <a:noFill/>
        </p:spPr>
        <p:txBody>
          <a:bodyPr wrap="none" rtlCol="0">
            <a:spAutoFit/>
          </a:bodyPr>
          <a:lstStyle/>
          <a:p>
            <a:pPr algn="ctr"/>
            <a:r>
              <a:rPr lang="en-US" dirty="0" smtClean="0"/>
              <a:t>Exterior</a:t>
            </a:r>
          </a:p>
          <a:p>
            <a:pPr algn="ctr"/>
            <a:r>
              <a:rPr lang="en-US" dirty="0" smtClean="0"/>
              <a:t>Prox Arming</a:t>
            </a:r>
            <a:endParaRPr lang="en-US" dirty="0"/>
          </a:p>
        </p:txBody>
      </p:sp>
      <p:sp>
        <p:nvSpPr>
          <p:cNvPr id="24" name="TextBox 23"/>
          <p:cNvSpPr txBox="1"/>
          <p:nvPr/>
        </p:nvSpPr>
        <p:spPr>
          <a:xfrm>
            <a:off x="7280276" y="6031468"/>
            <a:ext cx="873124" cy="369332"/>
          </a:xfrm>
          <a:prstGeom prst="rect">
            <a:avLst/>
          </a:prstGeom>
          <a:noFill/>
        </p:spPr>
        <p:txBody>
          <a:bodyPr wrap="none" rtlCol="0">
            <a:spAutoFit/>
          </a:bodyPr>
          <a:lstStyle/>
          <a:p>
            <a:pPr algn="ctr"/>
            <a:r>
              <a:rPr lang="en-US" dirty="0" smtClean="0"/>
              <a:t>Keypad</a:t>
            </a:r>
            <a:endParaRPr lang="en-US" dirty="0"/>
          </a:p>
        </p:txBody>
      </p:sp>
      <p:sp>
        <p:nvSpPr>
          <p:cNvPr id="25" name="TextBox 24"/>
          <p:cNvSpPr txBox="1"/>
          <p:nvPr/>
        </p:nvSpPr>
        <p:spPr>
          <a:xfrm>
            <a:off x="6244125" y="4876800"/>
            <a:ext cx="917110" cy="646331"/>
          </a:xfrm>
          <a:prstGeom prst="rect">
            <a:avLst/>
          </a:prstGeom>
          <a:noFill/>
        </p:spPr>
        <p:txBody>
          <a:bodyPr wrap="none" rtlCol="0">
            <a:spAutoFit/>
          </a:bodyPr>
          <a:lstStyle/>
          <a:p>
            <a:pPr algn="ctr"/>
            <a:r>
              <a:rPr lang="en-US" dirty="0" smtClean="0"/>
              <a:t>Remote</a:t>
            </a:r>
          </a:p>
          <a:p>
            <a:pPr algn="ctr"/>
            <a:r>
              <a:rPr lang="en-US" dirty="0" smtClean="0"/>
              <a:t>Arming</a:t>
            </a:r>
            <a:endParaRPr lang="en-US" dirty="0"/>
          </a:p>
        </p:txBody>
      </p:sp>
      <p:sp>
        <p:nvSpPr>
          <p:cNvPr id="26" name="TextBox 25"/>
          <p:cNvSpPr txBox="1"/>
          <p:nvPr/>
        </p:nvSpPr>
        <p:spPr>
          <a:xfrm>
            <a:off x="3733800" y="2983468"/>
            <a:ext cx="808811" cy="369332"/>
          </a:xfrm>
          <a:prstGeom prst="rect">
            <a:avLst/>
          </a:prstGeom>
          <a:noFill/>
        </p:spPr>
        <p:txBody>
          <a:bodyPr wrap="none" rtlCol="0">
            <a:spAutoFit/>
          </a:bodyPr>
          <a:lstStyle/>
          <a:p>
            <a:pPr algn="ctr"/>
            <a:r>
              <a:rPr lang="en-US" dirty="0" smtClean="0"/>
              <a:t>Smoke</a:t>
            </a:r>
            <a:endParaRPr lang="en-US" dirty="0"/>
          </a:p>
        </p:txBody>
      </p:sp>
      <p:sp>
        <p:nvSpPr>
          <p:cNvPr id="27" name="TextBox 26"/>
          <p:cNvSpPr txBox="1"/>
          <p:nvPr/>
        </p:nvSpPr>
        <p:spPr>
          <a:xfrm>
            <a:off x="4648200" y="2983468"/>
            <a:ext cx="909096" cy="369332"/>
          </a:xfrm>
          <a:prstGeom prst="rect">
            <a:avLst/>
          </a:prstGeom>
          <a:noFill/>
        </p:spPr>
        <p:txBody>
          <a:bodyPr wrap="none" rtlCol="0">
            <a:spAutoFit/>
          </a:bodyPr>
          <a:lstStyle/>
          <a:p>
            <a:pPr algn="ctr"/>
            <a:r>
              <a:rPr lang="en-US" dirty="0" smtClean="0"/>
              <a:t>Contact</a:t>
            </a:r>
            <a:endParaRPr lang="en-US" dirty="0"/>
          </a:p>
        </p:txBody>
      </p:sp>
      <p:sp>
        <p:nvSpPr>
          <p:cNvPr id="28" name="Oval 27"/>
          <p:cNvSpPr/>
          <p:nvPr/>
        </p:nvSpPr>
        <p:spPr>
          <a:xfrm>
            <a:off x="304800" y="533400"/>
            <a:ext cx="82296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C:\Users\kjentoft\Desktop\smoke.jpg"/>
          <p:cNvPicPr>
            <a:picLocks noChangeAspect="1" noChangeArrowheads="1"/>
          </p:cNvPicPr>
          <p:nvPr/>
        </p:nvPicPr>
        <p:blipFill>
          <a:blip r:embed="rId9" cstate="email"/>
          <a:srcRect/>
          <a:stretch>
            <a:fillRect/>
          </a:stretch>
        </p:blipFill>
        <p:spPr bwMode="auto">
          <a:xfrm>
            <a:off x="3599078" y="1975104"/>
            <a:ext cx="1074522" cy="1072896"/>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28 -Burglary Face.mpe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email"/>
          <a:stretch>
            <a:fillRect/>
          </a:stretch>
        </p:blipFill>
        <p:spPr>
          <a:xfrm>
            <a:off x="5689626" y="1744128"/>
            <a:ext cx="3048000" cy="2286000"/>
          </a:xfrm>
          <a:prstGeom prst="rect">
            <a:avLst/>
          </a:prstGeom>
        </p:spPr>
      </p:pic>
      <p:pic>
        <p:nvPicPr>
          <p:cNvPr id="14" name="33 - Hoody Break-in.mpg">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email"/>
          <a:stretch>
            <a:fillRect/>
          </a:stretch>
        </p:blipFill>
        <p:spPr>
          <a:xfrm>
            <a:off x="3036711" y="4306731"/>
            <a:ext cx="3048000" cy="2286000"/>
          </a:xfrm>
          <a:prstGeom prst="rect">
            <a:avLst/>
          </a:prstGeom>
        </p:spPr>
      </p:pic>
      <p:pic>
        <p:nvPicPr>
          <p:cNvPr id="13" name="18 - Night Appliance Theft.mpg">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4" cstate="email"/>
          <a:stretch>
            <a:fillRect/>
          </a:stretch>
        </p:blipFill>
        <p:spPr>
          <a:xfrm>
            <a:off x="372507" y="1744128"/>
            <a:ext cx="3048000" cy="2286000"/>
          </a:xfrm>
          <a:prstGeom prst="rect">
            <a:avLst/>
          </a:prstGeom>
        </p:spPr>
      </p:pic>
      <p:sp>
        <p:nvSpPr>
          <p:cNvPr id="5" name="Title 1"/>
          <p:cNvSpPr>
            <a:spLocks noGrp="1"/>
          </p:cNvSpPr>
          <p:nvPr>
            <p:ph type="title"/>
          </p:nvPr>
        </p:nvSpPr>
        <p:spPr>
          <a:xfrm>
            <a:off x="457200" y="274638"/>
            <a:ext cx="8229600" cy="1143000"/>
          </a:xfrm>
        </p:spPr>
        <p:txBody>
          <a:bodyPr/>
          <a:lstStyle/>
          <a:p>
            <a:r>
              <a:rPr lang="en-US" dirty="0" smtClean="0"/>
              <a:t>Mainstream Products</a:t>
            </a:r>
            <a:endParaRPr lang="en-US" dirty="0"/>
          </a:p>
        </p:txBody>
      </p:sp>
      <p:sp>
        <p:nvSpPr>
          <p:cNvPr id="6" name="Oval 5"/>
          <p:cNvSpPr/>
          <p:nvPr/>
        </p:nvSpPr>
        <p:spPr>
          <a:xfrm>
            <a:off x="304800" y="533400"/>
            <a:ext cx="82296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0890" y="4103512"/>
            <a:ext cx="2088444" cy="1477328"/>
          </a:xfrm>
          <a:prstGeom prst="rect">
            <a:avLst/>
          </a:prstGeom>
          <a:noFill/>
        </p:spPr>
        <p:txBody>
          <a:bodyPr wrap="square" rtlCol="0">
            <a:spAutoFit/>
          </a:bodyPr>
          <a:lstStyle/>
          <a:p>
            <a:r>
              <a:rPr lang="en-US" b="1" dirty="0" smtClean="0"/>
              <a:t>Residential Burglar:</a:t>
            </a:r>
          </a:p>
          <a:p>
            <a:r>
              <a:rPr lang="en-US" dirty="0" smtClean="0"/>
              <a:t>MotionViewers have true night vision and operate in total darkness.</a:t>
            </a:r>
            <a:endParaRPr lang="en-US" dirty="0"/>
          </a:p>
        </p:txBody>
      </p:sp>
      <p:sp>
        <p:nvSpPr>
          <p:cNvPr id="8" name="TextBox 7"/>
          <p:cNvSpPr txBox="1"/>
          <p:nvPr/>
        </p:nvSpPr>
        <p:spPr>
          <a:xfrm>
            <a:off x="6400800" y="4114800"/>
            <a:ext cx="2111023" cy="1477328"/>
          </a:xfrm>
          <a:prstGeom prst="rect">
            <a:avLst/>
          </a:prstGeom>
          <a:noFill/>
        </p:spPr>
        <p:txBody>
          <a:bodyPr wrap="square" rtlCol="0">
            <a:spAutoFit/>
          </a:bodyPr>
          <a:lstStyle/>
          <a:p>
            <a:r>
              <a:rPr lang="en-US" b="1" dirty="0" smtClean="0"/>
              <a:t>Residential Burglar:</a:t>
            </a:r>
          </a:p>
          <a:p>
            <a:r>
              <a:rPr lang="en-US" dirty="0" smtClean="0"/>
              <a:t>Police already know that there are two thieves burglarizing this home.</a:t>
            </a:r>
            <a:endParaRPr lang="en-US" dirty="0"/>
          </a:p>
        </p:txBody>
      </p:sp>
      <p:sp>
        <p:nvSpPr>
          <p:cNvPr id="9" name="TextBox 8"/>
          <p:cNvSpPr txBox="1"/>
          <p:nvPr/>
        </p:nvSpPr>
        <p:spPr>
          <a:xfrm>
            <a:off x="3482577" y="3237468"/>
            <a:ext cx="2173155" cy="923330"/>
          </a:xfrm>
          <a:prstGeom prst="rect">
            <a:avLst/>
          </a:prstGeom>
          <a:noFill/>
        </p:spPr>
        <p:txBody>
          <a:bodyPr wrap="square" rtlCol="0">
            <a:spAutoFit/>
          </a:bodyPr>
          <a:lstStyle/>
          <a:p>
            <a:r>
              <a:rPr lang="en-US" b="1" dirty="0" smtClean="0"/>
              <a:t>Residential Burglar:</a:t>
            </a:r>
          </a:p>
          <a:p>
            <a:r>
              <a:rPr lang="en-US" dirty="0" smtClean="0"/>
              <a:t>Police dispatched to a crime-in-progress.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61" fill="hold"/>
                                        <p:tgtEl>
                                          <p:spTgt spid="13"/>
                                        </p:tgtEl>
                                      </p:cBhvr>
                                    </p:cmd>
                                  </p:childTnLst>
                                </p:cTn>
                              </p:par>
                            </p:childTnLst>
                          </p:cTn>
                        </p:par>
                        <p:par>
                          <p:cTn id="7" fill="hold">
                            <p:stCondLst>
                              <p:cond delay="5461"/>
                            </p:stCondLst>
                            <p:childTnLst>
                              <p:par>
                                <p:cTn id="8" presetID="1" presetClass="mediacall" presetSubtype="0" fill="hold" nodeType="afterEffect">
                                  <p:stCondLst>
                                    <p:cond delay="0"/>
                                  </p:stCondLst>
                                  <p:childTnLst>
                                    <p:cmd type="call" cmd="playFrom(0.0)">
                                      <p:cBhvr>
                                        <p:cTn id="9" dur="8049" fill="hold"/>
                                        <p:tgtEl>
                                          <p:spTgt spid="14"/>
                                        </p:tgtEl>
                                      </p:cBhvr>
                                    </p:cmd>
                                  </p:childTnLst>
                                </p:cTn>
                              </p:par>
                            </p:childTnLst>
                          </p:cTn>
                        </p:par>
                        <p:par>
                          <p:cTn id="10" fill="hold">
                            <p:stCondLst>
                              <p:cond delay="13510"/>
                            </p:stCondLst>
                            <p:childTnLst>
                              <p:par>
                                <p:cTn id="11" presetID="1" presetClass="mediacall" presetSubtype="0" fill="hold" nodeType="afterEffect">
                                  <p:stCondLst>
                                    <p:cond delay="0"/>
                                  </p:stCondLst>
                                  <p:childTnLst>
                                    <p:cmd type="call" cmd="playFrom(0.0)">
                                      <p:cBhvr>
                                        <p:cTn id="12" dur="122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13"/>
                </p:tgtEl>
              </p:cMediaNode>
            </p:vide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3"/>
                                        </p:tgtEl>
                                      </p:cBhvr>
                                    </p:cmd>
                                  </p:childTnLst>
                                </p:cTn>
                              </p:par>
                            </p:childTnLst>
                          </p:cTn>
                        </p:par>
                      </p:childTnLst>
                    </p:cTn>
                  </p:par>
                </p:childTnLst>
              </p:cTn>
              <p:nextCondLst>
                <p:cond evt="onClick" delay="0">
                  <p:tgtEl>
                    <p:spTgt spid="13"/>
                  </p:tgtEl>
                </p:cond>
              </p:nextCondLst>
            </p:seq>
            <p:video>
              <p:cMediaNode>
                <p:cTn id="19" fill="hold" display="0">
                  <p:stCondLst>
                    <p:cond delay="indefinite"/>
                  </p:stCondLst>
                  <p:endCondLst>
                    <p:cond evt="onNext" delay="0">
                      <p:tgtEl>
                        <p:sldTgt/>
                      </p:tgtEl>
                    </p:cond>
                    <p:cond evt="onPrev" delay="0">
                      <p:tgtEl>
                        <p:sldTgt/>
                      </p:tgtEl>
                    </p:cond>
                  </p:endCondLst>
                </p:cTn>
                <p:tgtEl>
                  <p:spTgt spid="14"/>
                </p:tgtEl>
              </p:cMediaNode>
            </p:vide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4"/>
                                        </p:tgtEl>
                                      </p:cBhvr>
                                    </p:cmd>
                                  </p:childTnLst>
                                </p:cTn>
                              </p:par>
                            </p:childTnLst>
                          </p:cTn>
                        </p:par>
                      </p:childTnLst>
                    </p:cTn>
                  </p:par>
                </p:childTnLst>
              </p:cTn>
              <p:nextCondLst>
                <p:cond evt="onClick" delay="0">
                  <p:tgtEl>
                    <p:spTgt spid="14"/>
                  </p:tgtEl>
                </p:cond>
              </p:nextCondLst>
            </p:seq>
            <p:video>
              <p:cMediaNode>
                <p:cTn id="25" fill="hold" display="0">
                  <p:stCondLst>
                    <p:cond delay="indefinite"/>
                  </p:stCondLst>
                  <p:endCondLst>
                    <p:cond evt="onNext" delay="0">
                      <p:tgtEl>
                        <p:sldTgt/>
                      </p:tgtEl>
                    </p:cond>
                    <p:cond evt="onPrev" delay="0">
                      <p:tgtEl>
                        <p:sldTgt/>
                      </p:tgtEl>
                    </p:cond>
                  </p:endCondLst>
                </p:cTn>
                <p:tgtEl>
                  <p:spTgt spid="15"/>
                </p:tgtEl>
              </p:cMediaNode>
            </p:vide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it work?</a:t>
            </a:r>
            <a:endParaRPr lang="en-US" dirty="0"/>
          </a:p>
        </p:txBody>
      </p:sp>
      <p:sp>
        <p:nvSpPr>
          <p:cNvPr id="3" name="Content Placeholder 2"/>
          <p:cNvSpPr>
            <a:spLocks noGrp="1"/>
          </p:cNvSpPr>
          <p:nvPr>
            <p:ph idx="1"/>
          </p:nvPr>
        </p:nvSpPr>
        <p:spPr/>
        <p:txBody>
          <a:bodyPr/>
          <a:lstStyle/>
          <a:p>
            <a:r>
              <a:rPr lang="en-US" dirty="0" smtClean="0"/>
              <a:t>This sequence of videos documents the arrest of a serial burglar.</a:t>
            </a:r>
          </a:p>
          <a:p>
            <a:r>
              <a:rPr lang="en-US" dirty="0" smtClean="0"/>
              <a:t>This thief had been preying on homes and small businesses in Chicago.</a:t>
            </a:r>
          </a:p>
          <a:p>
            <a:r>
              <a:rPr lang="en-US" dirty="0" smtClean="0"/>
              <a:t>The owner of a small business installed Videofied.</a:t>
            </a:r>
          </a:p>
          <a:p>
            <a:r>
              <a:rPr lang="en-US" dirty="0" smtClean="0"/>
              <a:t>Police gave priority response to the dispatch of a crime-in-progress.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Peripherals/Accessories</a:t>
            </a:r>
            <a:endParaRPr lang="en-US" dirty="0"/>
          </a:p>
        </p:txBody>
      </p:sp>
      <p:pic>
        <p:nvPicPr>
          <p:cNvPr id="1026" name="Picture 2" descr="C:\Users\kjentoft\Pictures\RSI\Product Shots\Outdoor Cam\vdfd MotionViewers 3x3.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381000" y="1447800"/>
            <a:ext cx="2302575" cy="2389187"/>
          </a:xfrm>
          <a:prstGeom prst="rect">
            <a:avLst/>
          </a:prstGeom>
          <a:noFill/>
        </p:spPr>
      </p:pic>
      <p:pic>
        <p:nvPicPr>
          <p:cNvPr id="1027" name="Picture 3" descr="C:\Users\kjentoft\Pictures\RSI\Product Shots\Card Reader\Card Reader1.jpg"/>
          <p:cNvPicPr>
            <a:picLocks noChangeAspect="1" noChangeArrowheads="1"/>
          </p:cNvPicPr>
          <p:nvPr/>
        </p:nvPicPr>
        <p:blipFill>
          <a:blip r:embed="rId3" cstate="email"/>
          <a:srcRect/>
          <a:stretch>
            <a:fillRect/>
          </a:stretch>
        </p:blipFill>
        <p:spPr bwMode="auto">
          <a:xfrm>
            <a:off x="6477000" y="1905000"/>
            <a:ext cx="1981200" cy="1752600"/>
          </a:xfrm>
          <a:prstGeom prst="rect">
            <a:avLst/>
          </a:prstGeom>
          <a:noFill/>
        </p:spPr>
      </p:pic>
      <p:pic>
        <p:nvPicPr>
          <p:cNvPr id="1028" name="Picture 4" descr="C:\Users\kjentoft\Pictures\RSI\Product Shots\General Product\C97T1151_keypad.jpg"/>
          <p:cNvPicPr>
            <a:picLocks noChangeAspect="1" noChangeArrowheads="1"/>
          </p:cNvPicPr>
          <p:nvPr/>
        </p:nvPicPr>
        <p:blipFill>
          <a:blip r:embed="rId4" cstate="email"/>
          <a:srcRect/>
          <a:stretch>
            <a:fillRect/>
          </a:stretch>
        </p:blipFill>
        <p:spPr bwMode="auto">
          <a:xfrm>
            <a:off x="7315200" y="4114800"/>
            <a:ext cx="1187450" cy="1981032"/>
          </a:xfrm>
          <a:prstGeom prst="rect">
            <a:avLst/>
          </a:prstGeom>
          <a:noFill/>
        </p:spPr>
      </p:pic>
      <p:pic>
        <p:nvPicPr>
          <p:cNvPr id="1029" name="Picture 5" descr="C:\Users\kjentoft\Pictures\RSI\Product Shots\General Product\C97T1188_RSI_keyfob_R .jpg"/>
          <p:cNvPicPr>
            <a:picLocks noChangeAspect="1" noChangeArrowheads="1"/>
          </p:cNvPicPr>
          <p:nvPr/>
        </p:nvPicPr>
        <p:blipFill>
          <a:blip r:embed="rId5" cstate="email"/>
          <a:srcRect/>
          <a:stretch>
            <a:fillRect/>
          </a:stretch>
        </p:blipFill>
        <p:spPr bwMode="auto">
          <a:xfrm>
            <a:off x="6400800" y="3886200"/>
            <a:ext cx="838200" cy="1295135"/>
          </a:xfrm>
          <a:prstGeom prst="rect">
            <a:avLst/>
          </a:prstGeom>
          <a:noFill/>
        </p:spPr>
      </p:pic>
      <p:pic>
        <p:nvPicPr>
          <p:cNvPr id="1032" name="Picture 8"/>
          <p:cNvPicPr>
            <a:picLocks noChangeAspect="1" noChangeArrowheads="1"/>
          </p:cNvPicPr>
          <p:nvPr/>
        </p:nvPicPr>
        <p:blipFill>
          <a:blip r:embed="rId6" cstate="email"/>
          <a:srcRect/>
          <a:stretch>
            <a:fillRect/>
          </a:stretch>
        </p:blipFill>
        <p:spPr bwMode="auto">
          <a:xfrm>
            <a:off x="1066800" y="4419600"/>
            <a:ext cx="2133600" cy="1587795"/>
          </a:xfrm>
          <a:prstGeom prst="rect">
            <a:avLst/>
          </a:prstGeom>
          <a:noFill/>
          <a:ln w="9525">
            <a:noFill/>
            <a:miter lim="800000"/>
            <a:headEnd/>
            <a:tailEnd/>
          </a:ln>
        </p:spPr>
      </p:pic>
      <p:pic>
        <p:nvPicPr>
          <p:cNvPr id="1035" name="Picture 11" descr="C:\Users\kjentoft\Pictures\RSI\Product Shots\General Product\Indoor Siren.jpg"/>
          <p:cNvPicPr>
            <a:picLocks noChangeAspect="1" noChangeArrowheads="1"/>
          </p:cNvPicPr>
          <p:nvPr/>
        </p:nvPicPr>
        <p:blipFill>
          <a:blip r:embed="rId7" cstate="email"/>
          <a:srcRect/>
          <a:stretch>
            <a:fillRect/>
          </a:stretch>
        </p:blipFill>
        <p:spPr bwMode="auto">
          <a:xfrm>
            <a:off x="3352800" y="4477288"/>
            <a:ext cx="1981200" cy="1466312"/>
          </a:xfrm>
          <a:prstGeom prst="rect">
            <a:avLst/>
          </a:prstGeom>
          <a:noFill/>
        </p:spPr>
      </p:pic>
      <p:pic>
        <p:nvPicPr>
          <p:cNvPr id="16" name="Picture 15" descr="Contact.jpg"/>
          <p:cNvPicPr>
            <a:picLocks noChangeAspect="1"/>
          </p:cNvPicPr>
          <p:nvPr/>
        </p:nvPicPr>
        <p:blipFill>
          <a:blip r:embed="rId8" cstate="email"/>
          <a:stretch>
            <a:fillRect/>
          </a:stretch>
        </p:blipFill>
        <p:spPr>
          <a:xfrm>
            <a:off x="4953000" y="2133600"/>
            <a:ext cx="613533" cy="921588"/>
          </a:xfrm>
          <a:prstGeom prst="rect">
            <a:avLst/>
          </a:prstGeom>
        </p:spPr>
      </p:pic>
      <p:sp>
        <p:nvSpPr>
          <p:cNvPr id="18" name="Oval 17"/>
          <p:cNvSpPr/>
          <p:nvPr/>
        </p:nvSpPr>
        <p:spPr>
          <a:xfrm>
            <a:off x="5943600" y="1524000"/>
            <a:ext cx="2971800" cy="518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1714500" y="2552700"/>
            <a:ext cx="2971800" cy="518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24200" y="1600200"/>
            <a:ext cx="28956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00200" y="5791200"/>
            <a:ext cx="1365758" cy="646331"/>
          </a:xfrm>
          <a:prstGeom prst="rect">
            <a:avLst/>
          </a:prstGeom>
          <a:noFill/>
        </p:spPr>
        <p:txBody>
          <a:bodyPr wrap="none" rtlCol="0">
            <a:spAutoFit/>
          </a:bodyPr>
          <a:lstStyle/>
          <a:p>
            <a:pPr algn="ctr"/>
            <a:r>
              <a:rPr lang="en-US" dirty="0" smtClean="0"/>
              <a:t>Exterior</a:t>
            </a:r>
          </a:p>
          <a:p>
            <a:pPr algn="ctr"/>
            <a:r>
              <a:rPr lang="en-US" dirty="0" smtClean="0"/>
              <a:t>Siren/Strobe</a:t>
            </a:r>
            <a:endParaRPr lang="en-US" dirty="0"/>
          </a:p>
        </p:txBody>
      </p:sp>
      <p:sp>
        <p:nvSpPr>
          <p:cNvPr id="22" name="TextBox 21"/>
          <p:cNvSpPr txBox="1"/>
          <p:nvPr/>
        </p:nvSpPr>
        <p:spPr>
          <a:xfrm>
            <a:off x="3445633" y="5791200"/>
            <a:ext cx="886974" cy="646331"/>
          </a:xfrm>
          <a:prstGeom prst="rect">
            <a:avLst/>
          </a:prstGeom>
          <a:noFill/>
        </p:spPr>
        <p:txBody>
          <a:bodyPr wrap="none" rtlCol="0">
            <a:spAutoFit/>
          </a:bodyPr>
          <a:lstStyle/>
          <a:p>
            <a:pPr algn="ctr"/>
            <a:r>
              <a:rPr lang="en-US" dirty="0" smtClean="0"/>
              <a:t>Interior</a:t>
            </a:r>
          </a:p>
          <a:p>
            <a:pPr algn="ctr"/>
            <a:r>
              <a:rPr lang="en-US" dirty="0" smtClean="0"/>
              <a:t>Siren</a:t>
            </a:r>
            <a:endParaRPr lang="en-US" dirty="0"/>
          </a:p>
        </p:txBody>
      </p:sp>
      <p:sp>
        <p:nvSpPr>
          <p:cNvPr id="23" name="TextBox 22"/>
          <p:cNvSpPr txBox="1"/>
          <p:nvPr/>
        </p:nvSpPr>
        <p:spPr>
          <a:xfrm>
            <a:off x="7104169" y="3276600"/>
            <a:ext cx="1330622" cy="646331"/>
          </a:xfrm>
          <a:prstGeom prst="rect">
            <a:avLst/>
          </a:prstGeom>
          <a:noFill/>
        </p:spPr>
        <p:txBody>
          <a:bodyPr wrap="none" rtlCol="0">
            <a:spAutoFit/>
          </a:bodyPr>
          <a:lstStyle/>
          <a:p>
            <a:pPr algn="ctr"/>
            <a:r>
              <a:rPr lang="en-US" dirty="0" smtClean="0"/>
              <a:t>Exterior</a:t>
            </a:r>
          </a:p>
          <a:p>
            <a:pPr algn="ctr"/>
            <a:r>
              <a:rPr lang="en-US" dirty="0" smtClean="0"/>
              <a:t>Prox Arming</a:t>
            </a:r>
            <a:endParaRPr lang="en-US" dirty="0"/>
          </a:p>
        </p:txBody>
      </p:sp>
      <p:sp>
        <p:nvSpPr>
          <p:cNvPr id="24" name="TextBox 23"/>
          <p:cNvSpPr txBox="1"/>
          <p:nvPr/>
        </p:nvSpPr>
        <p:spPr>
          <a:xfrm>
            <a:off x="7280276" y="6031468"/>
            <a:ext cx="873124" cy="369332"/>
          </a:xfrm>
          <a:prstGeom prst="rect">
            <a:avLst/>
          </a:prstGeom>
          <a:noFill/>
        </p:spPr>
        <p:txBody>
          <a:bodyPr wrap="none" rtlCol="0">
            <a:spAutoFit/>
          </a:bodyPr>
          <a:lstStyle/>
          <a:p>
            <a:pPr algn="ctr"/>
            <a:r>
              <a:rPr lang="en-US" dirty="0" smtClean="0"/>
              <a:t>Keypad</a:t>
            </a:r>
            <a:endParaRPr lang="en-US" dirty="0"/>
          </a:p>
        </p:txBody>
      </p:sp>
      <p:sp>
        <p:nvSpPr>
          <p:cNvPr id="25" name="TextBox 24"/>
          <p:cNvSpPr txBox="1"/>
          <p:nvPr/>
        </p:nvSpPr>
        <p:spPr>
          <a:xfrm>
            <a:off x="6244125" y="4876800"/>
            <a:ext cx="917110" cy="646331"/>
          </a:xfrm>
          <a:prstGeom prst="rect">
            <a:avLst/>
          </a:prstGeom>
          <a:noFill/>
        </p:spPr>
        <p:txBody>
          <a:bodyPr wrap="none" rtlCol="0">
            <a:spAutoFit/>
          </a:bodyPr>
          <a:lstStyle/>
          <a:p>
            <a:pPr algn="ctr"/>
            <a:r>
              <a:rPr lang="en-US" dirty="0" smtClean="0"/>
              <a:t>Remote</a:t>
            </a:r>
          </a:p>
          <a:p>
            <a:pPr algn="ctr"/>
            <a:r>
              <a:rPr lang="en-US" dirty="0" smtClean="0"/>
              <a:t>Arming</a:t>
            </a:r>
            <a:endParaRPr lang="en-US" dirty="0"/>
          </a:p>
        </p:txBody>
      </p:sp>
      <p:sp>
        <p:nvSpPr>
          <p:cNvPr id="26" name="TextBox 25"/>
          <p:cNvSpPr txBox="1"/>
          <p:nvPr/>
        </p:nvSpPr>
        <p:spPr>
          <a:xfrm>
            <a:off x="3733800" y="2983468"/>
            <a:ext cx="808811" cy="369332"/>
          </a:xfrm>
          <a:prstGeom prst="rect">
            <a:avLst/>
          </a:prstGeom>
          <a:noFill/>
        </p:spPr>
        <p:txBody>
          <a:bodyPr wrap="none" rtlCol="0">
            <a:spAutoFit/>
          </a:bodyPr>
          <a:lstStyle/>
          <a:p>
            <a:pPr algn="ctr"/>
            <a:r>
              <a:rPr lang="en-US" dirty="0" smtClean="0"/>
              <a:t>Smoke</a:t>
            </a:r>
            <a:endParaRPr lang="en-US" dirty="0"/>
          </a:p>
        </p:txBody>
      </p:sp>
      <p:sp>
        <p:nvSpPr>
          <p:cNvPr id="27" name="TextBox 26"/>
          <p:cNvSpPr txBox="1"/>
          <p:nvPr/>
        </p:nvSpPr>
        <p:spPr>
          <a:xfrm>
            <a:off x="4648200" y="2983468"/>
            <a:ext cx="909096" cy="369332"/>
          </a:xfrm>
          <a:prstGeom prst="rect">
            <a:avLst/>
          </a:prstGeom>
          <a:noFill/>
        </p:spPr>
        <p:txBody>
          <a:bodyPr wrap="none" rtlCol="0">
            <a:spAutoFit/>
          </a:bodyPr>
          <a:lstStyle/>
          <a:p>
            <a:pPr algn="ctr"/>
            <a:r>
              <a:rPr lang="en-US" dirty="0" smtClean="0"/>
              <a:t>Contact</a:t>
            </a:r>
            <a:endParaRPr lang="en-US" dirty="0"/>
          </a:p>
        </p:txBody>
      </p:sp>
      <p:pic>
        <p:nvPicPr>
          <p:cNvPr id="29" name="Picture 2" descr="C:\Users\kjentoft\Desktop\smoke.jpg"/>
          <p:cNvPicPr>
            <a:picLocks noChangeAspect="1" noChangeArrowheads="1"/>
          </p:cNvPicPr>
          <p:nvPr/>
        </p:nvPicPr>
        <p:blipFill>
          <a:blip r:embed="rId9" cstate="email"/>
          <a:srcRect/>
          <a:stretch>
            <a:fillRect/>
          </a:stretch>
        </p:blipFill>
        <p:spPr bwMode="auto">
          <a:xfrm>
            <a:off x="3599078" y="1975104"/>
            <a:ext cx="1074522" cy="107289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 - Initial Intrusion.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email"/>
          <a:stretch>
            <a:fillRect/>
          </a:stretch>
        </p:blipFill>
        <p:spPr>
          <a:xfrm>
            <a:off x="2093630" y="1971200"/>
            <a:ext cx="4800600" cy="3600450"/>
          </a:xfrm>
          <a:prstGeom prst="rect">
            <a:avLst/>
          </a:prstGeom>
        </p:spPr>
      </p:pic>
      <p:sp>
        <p:nvSpPr>
          <p:cNvPr id="7" name="Title 6"/>
          <p:cNvSpPr>
            <a:spLocks noGrp="1"/>
          </p:cNvSpPr>
          <p:nvPr>
            <p:ph type="title"/>
          </p:nvPr>
        </p:nvSpPr>
        <p:spPr>
          <a:xfrm>
            <a:off x="352270" y="769308"/>
            <a:ext cx="8229600" cy="1143000"/>
          </a:xfrm>
        </p:spPr>
        <p:txBody>
          <a:bodyPr/>
          <a:lstStyle/>
          <a:p>
            <a:r>
              <a:rPr lang="en-US" dirty="0" smtClean="0"/>
              <a:t>Initial Intrusion</a:t>
            </a:r>
            <a:endParaRPr lang="en-US" dirty="0"/>
          </a:p>
        </p:txBody>
      </p:sp>
      <p:grpSp>
        <p:nvGrpSpPr>
          <p:cNvPr id="12" name="Group 11"/>
          <p:cNvGrpSpPr/>
          <p:nvPr/>
        </p:nvGrpSpPr>
        <p:grpSpPr>
          <a:xfrm>
            <a:off x="6460756" y="-164891"/>
            <a:ext cx="2540833" cy="1394085"/>
            <a:chOff x="457200" y="274638"/>
            <a:chExt cx="8229600" cy="1143000"/>
          </a:xfrm>
        </p:grpSpPr>
        <p:sp>
          <p:nvSpPr>
            <p:cNvPr id="1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Mainstream</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4" name="Oval 13">
              <a:hlinkClick r:id="rId5" action="ppaction://hlinksldjump"/>
            </p:cNvPr>
            <p:cNvSpPr/>
            <p:nvPr/>
          </p:nvSpPr>
          <p:spPr>
            <a:xfrm>
              <a:off x="457200" y="533400"/>
              <a:ext cx="80772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 Exploring the Premises.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email"/>
          <a:stretch>
            <a:fillRect/>
          </a:stretch>
        </p:blipFill>
        <p:spPr>
          <a:xfrm>
            <a:off x="2093630" y="1971200"/>
            <a:ext cx="4800600" cy="3600450"/>
          </a:xfrm>
          <a:prstGeom prst="rect">
            <a:avLst/>
          </a:prstGeom>
        </p:spPr>
      </p:pic>
      <p:sp>
        <p:nvSpPr>
          <p:cNvPr id="7" name="Title 1"/>
          <p:cNvSpPr txBox="1">
            <a:spLocks/>
          </p:cNvSpPr>
          <p:nvPr/>
        </p:nvSpPr>
        <p:spPr>
          <a:xfrm>
            <a:off x="0" y="479680"/>
            <a:ext cx="9144000" cy="1417638"/>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Exploring the Premises</a:t>
            </a:r>
          </a:p>
        </p:txBody>
      </p:sp>
      <p:grpSp>
        <p:nvGrpSpPr>
          <p:cNvPr id="17" name="Group 16"/>
          <p:cNvGrpSpPr/>
          <p:nvPr/>
        </p:nvGrpSpPr>
        <p:grpSpPr>
          <a:xfrm>
            <a:off x="6460756" y="-164891"/>
            <a:ext cx="2540833" cy="1394085"/>
            <a:chOff x="457200" y="274638"/>
            <a:chExt cx="8229600" cy="1143000"/>
          </a:xfrm>
        </p:grpSpPr>
        <p:sp>
          <p:nvSpPr>
            <p:cNvPr id="1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Mainstream</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Oval 18">
              <a:hlinkClick r:id="rId5" action="ppaction://hlinksldjump"/>
            </p:cNvPr>
            <p:cNvSpPr/>
            <p:nvPr/>
          </p:nvSpPr>
          <p:spPr>
            <a:xfrm>
              <a:off x="457200" y="533400"/>
              <a:ext cx="80772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 Law Enforcement Responds.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email"/>
          <a:stretch>
            <a:fillRect/>
          </a:stretch>
        </p:blipFill>
        <p:spPr>
          <a:xfrm>
            <a:off x="2104040" y="1986190"/>
            <a:ext cx="4775200" cy="3581400"/>
          </a:xfrm>
          <a:prstGeom prst="rect">
            <a:avLst/>
          </a:prstGeom>
        </p:spPr>
      </p:pic>
      <p:sp>
        <p:nvSpPr>
          <p:cNvPr id="8" name="Title 1"/>
          <p:cNvSpPr>
            <a:spLocks noGrp="1"/>
          </p:cNvSpPr>
          <p:nvPr>
            <p:ph type="title"/>
          </p:nvPr>
        </p:nvSpPr>
        <p:spPr>
          <a:xfrm>
            <a:off x="0" y="479680"/>
            <a:ext cx="9144000" cy="1417638"/>
          </a:xfrm>
          <a:noFill/>
        </p:spPr>
        <p:txBody>
          <a:bodyPr/>
          <a:lstStyle/>
          <a:p>
            <a:r>
              <a:rPr lang="en-US" dirty="0" smtClean="0"/>
              <a:t>Law Enforcement Responds</a:t>
            </a:r>
            <a:endParaRPr lang="en-US" dirty="0"/>
          </a:p>
        </p:txBody>
      </p:sp>
      <p:grpSp>
        <p:nvGrpSpPr>
          <p:cNvPr id="17" name="Group 16"/>
          <p:cNvGrpSpPr/>
          <p:nvPr/>
        </p:nvGrpSpPr>
        <p:grpSpPr>
          <a:xfrm>
            <a:off x="6460756" y="-164891"/>
            <a:ext cx="2540833" cy="1394085"/>
            <a:chOff x="457200" y="274638"/>
            <a:chExt cx="8229600" cy="1143000"/>
          </a:xfrm>
        </p:grpSpPr>
        <p:sp>
          <p:nvSpPr>
            <p:cNvPr id="1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Mainstream</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Oval 18">
              <a:hlinkClick r:id="rId5" action="ppaction://hlinksldjump"/>
            </p:cNvPr>
            <p:cNvSpPr/>
            <p:nvPr/>
          </p:nvSpPr>
          <p:spPr>
            <a:xfrm>
              <a:off x="457200" y="533400"/>
              <a:ext cx="80772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479680"/>
            <a:ext cx="9144000" cy="1417638"/>
          </a:xfrm>
          <a:noFill/>
        </p:spPr>
        <p:txBody>
          <a:bodyPr/>
          <a:lstStyle/>
          <a:p>
            <a:r>
              <a:rPr lang="en-US" dirty="0" smtClean="0"/>
              <a:t>K-9 Team Arrives</a:t>
            </a:r>
            <a:endParaRPr lang="en-US" dirty="0"/>
          </a:p>
        </p:txBody>
      </p:sp>
      <p:pic>
        <p:nvPicPr>
          <p:cNvPr id="6" name="4 - Canine Team Arrives.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email"/>
          <a:stretch>
            <a:fillRect/>
          </a:stretch>
        </p:blipFill>
        <p:spPr>
          <a:xfrm>
            <a:off x="2093630" y="1967140"/>
            <a:ext cx="4800600" cy="3600450"/>
          </a:xfrm>
          <a:prstGeom prst="rect">
            <a:avLst/>
          </a:prstGeom>
        </p:spPr>
      </p:pic>
      <p:grpSp>
        <p:nvGrpSpPr>
          <p:cNvPr id="13" name="Group 12"/>
          <p:cNvGrpSpPr/>
          <p:nvPr/>
        </p:nvGrpSpPr>
        <p:grpSpPr>
          <a:xfrm>
            <a:off x="6460756" y="-164891"/>
            <a:ext cx="2540833" cy="1394085"/>
            <a:chOff x="457200" y="274638"/>
            <a:chExt cx="8229600" cy="1143000"/>
          </a:xfrm>
        </p:grpSpPr>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Mainstream</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a:hlinkClick r:id="rId5" action="ppaction://hlinksldjump"/>
            </p:cNvPr>
            <p:cNvSpPr/>
            <p:nvPr/>
          </p:nvSpPr>
          <p:spPr>
            <a:xfrm>
              <a:off x="457200" y="533400"/>
              <a:ext cx="80772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479680"/>
            <a:ext cx="9144000" cy="1417638"/>
          </a:xfrm>
          <a:noFill/>
        </p:spPr>
        <p:txBody>
          <a:bodyPr/>
          <a:lstStyle/>
          <a:p>
            <a:r>
              <a:rPr lang="en-US" dirty="0" smtClean="0"/>
              <a:t>Arrested</a:t>
            </a:r>
            <a:endParaRPr lang="en-US" dirty="0"/>
          </a:p>
        </p:txBody>
      </p:sp>
      <p:pic>
        <p:nvPicPr>
          <p:cNvPr id="6" name="5 - Arrested.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email"/>
          <a:stretch>
            <a:fillRect/>
          </a:stretch>
        </p:blipFill>
        <p:spPr>
          <a:xfrm>
            <a:off x="2104040" y="1986190"/>
            <a:ext cx="4775200" cy="3581400"/>
          </a:xfrm>
          <a:prstGeom prst="rect">
            <a:avLst/>
          </a:prstGeom>
        </p:spPr>
      </p:pic>
      <p:grpSp>
        <p:nvGrpSpPr>
          <p:cNvPr id="13" name="Group 12"/>
          <p:cNvGrpSpPr/>
          <p:nvPr/>
        </p:nvGrpSpPr>
        <p:grpSpPr>
          <a:xfrm>
            <a:off x="6460756" y="-164891"/>
            <a:ext cx="2540833" cy="1394085"/>
            <a:chOff x="457200" y="274638"/>
            <a:chExt cx="8229600" cy="1143000"/>
          </a:xfrm>
        </p:grpSpPr>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Mainstream</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a:hlinkClick r:id="rId5" action="ppaction://hlinksldjump"/>
            </p:cNvPr>
            <p:cNvSpPr/>
            <p:nvPr/>
          </p:nvSpPr>
          <p:spPr>
            <a:xfrm>
              <a:off x="457200" y="533400"/>
              <a:ext cx="80772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479680"/>
            <a:ext cx="9144000" cy="1417638"/>
          </a:xfrm>
          <a:noFill/>
        </p:spPr>
        <p:txBody>
          <a:bodyPr/>
          <a:lstStyle/>
          <a:p>
            <a:r>
              <a:rPr lang="en-US" dirty="0" smtClean="0"/>
              <a:t>To the Squad Car</a:t>
            </a:r>
            <a:endParaRPr lang="en-US" dirty="0"/>
          </a:p>
        </p:txBody>
      </p:sp>
      <p:pic>
        <p:nvPicPr>
          <p:cNvPr id="8" name="6 - To the Squad Car.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email"/>
          <a:stretch>
            <a:fillRect/>
          </a:stretch>
        </p:blipFill>
        <p:spPr>
          <a:xfrm>
            <a:off x="2104049" y="1986198"/>
            <a:ext cx="4775200" cy="3581400"/>
          </a:xfrm>
          <a:prstGeom prst="rect">
            <a:avLst/>
          </a:prstGeom>
        </p:spPr>
      </p:pic>
      <p:grpSp>
        <p:nvGrpSpPr>
          <p:cNvPr id="13" name="Group 12"/>
          <p:cNvGrpSpPr/>
          <p:nvPr/>
        </p:nvGrpSpPr>
        <p:grpSpPr>
          <a:xfrm>
            <a:off x="6460756" y="-164891"/>
            <a:ext cx="2540833" cy="1394085"/>
            <a:chOff x="457200" y="274638"/>
            <a:chExt cx="8229600" cy="1143000"/>
          </a:xfrm>
        </p:grpSpPr>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j-lt"/>
                  <a:ea typeface="+mj-ea"/>
                  <a:cs typeface="+mj-cs"/>
                </a:rPr>
                <a:t>Mainstream</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Oval 14">
              <a:hlinkClick r:id="rId5" action="ppaction://hlinksldjump"/>
            </p:cNvPr>
            <p:cNvSpPr/>
            <p:nvPr/>
          </p:nvSpPr>
          <p:spPr>
            <a:xfrm>
              <a:off x="457200" y="533400"/>
              <a:ext cx="8077200" cy="685800"/>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2" action="ppaction://hlinksldjump"/>
          </p:cNvPr>
          <p:cNvSpPr/>
          <p:nvPr/>
        </p:nvSpPr>
        <p:spPr>
          <a:xfrm>
            <a:off x="2483556" y="2370667"/>
            <a:ext cx="4312355" cy="2370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Click to Return to Applications</a:t>
            </a:r>
            <a:endParaRPr lang="en-US"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idx="1"/>
          </p:nvPr>
        </p:nvSpPr>
        <p:spPr>
          <a:xfrm>
            <a:off x="2171700" y="2266950"/>
            <a:ext cx="6515100" cy="3859213"/>
          </a:xfrm>
        </p:spPr>
        <p:txBody>
          <a:bodyPr>
            <a:normAutofit/>
          </a:bodyPr>
          <a:lstStyle/>
          <a:p>
            <a:r>
              <a:rPr lang="en-US" sz="4400" dirty="0" smtClean="0">
                <a:hlinkClick r:id="rId2"/>
              </a:rPr>
              <a:t>www.videofied.com</a:t>
            </a:r>
            <a:endParaRPr lang="en-US" sz="4400" dirty="0" smtClean="0"/>
          </a:p>
          <a:p>
            <a:r>
              <a:rPr lang="en-US" sz="4400" dirty="0" smtClean="0"/>
              <a:t>877-206-5800</a:t>
            </a:r>
          </a:p>
          <a:p>
            <a:r>
              <a:rPr lang="en-US" sz="4400" dirty="0" smtClean="0"/>
              <a:t>info@videofied.com</a:t>
            </a:r>
            <a:endParaRPr lang="en-US" sz="4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2848</TotalTime>
  <Words>1590</Words>
  <Application>Microsoft Office PowerPoint</Application>
  <PresentationFormat>Προβολή στην οθόνη (4:3)</PresentationFormat>
  <Paragraphs>514</Paragraphs>
  <Slides>86</Slides>
  <Notes>0</Notes>
  <HiddenSlides>0</HiddenSlides>
  <MMClips>29</MMClips>
  <ScaleCrop>false</ScaleCrop>
  <HeadingPairs>
    <vt:vector size="4" baseType="variant">
      <vt:variant>
        <vt:lpstr>Θέμα</vt:lpstr>
      </vt:variant>
      <vt:variant>
        <vt:i4>1</vt:i4>
      </vt:variant>
      <vt:variant>
        <vt:lpstr>Τίτλοι διαφανειών</vt:lpstr>
      </vt:variant>
      <vt:variant>
        <vt:i4>86</vt:i4>
      </vt:variant>
    </vt:vector>
  </HeadingPairs>
  <TitlesOfParts>
    <vt:vector size="87" baseType="lpstr">
      <vt:lpstr>Office Theme</vt:lpstr>
      <vt:lpstr>Videofied</vt:lpstr>
      <vt:lpstr>Sheriffs Endorse  Videofied</vt:lpstr>
      <vt:lpstr>How does it work?</vt:lpstr>
      <vt:lpstr>Immediate Detect Priority Response</vt:lpstr>
      <vt:lpstr>Applications</vt:lpstr>
      <vt:lpstr>Applications</vt:lpstr>
      <vt:lpstr>Panels</vt:lpstr>
      <vt:lpstr>Peripherals/Accessories</vt:lpstr>
      <vt:lpstr>For more information:</vt:lpstr>
      <vt:lpstr>Διαφάνεια 10</vt:lpstr>
      <vt:lpstr>Special Applications</vt:lpstr>
      <vt:lpstr>Special Applications</vt:lpstr>
      <vt:lpstr>Special Application Products</vt:lpstr>
      <vt:lpstr>Peripherals/Accessories</vt:lpstr>
      <vt:lpstr>Outdoor Video Security System</vt:lpstr>
      <vt:lpstr>$30K savings every 2 weeks</vt:lpstr>
      <vt:lpstr>Διαφάνεια 17</vt:lpstr>
      <vt:lpstr>Διαφάνεια 18</vt:lpstr>
      <vt:lpstr>Διαφάνεια 19</vt:lpstr>
      <vt:lpstr>Διαφάνεια 20</vt:lpstr>
      <vt:lpstr>Case Studies</vt:lpstr>
      <vt:lpstr>Construction</vt:lpstr>
      <vt:lpstr>Construction - Vandalism</vt:lpstr>
      <vt:lpstr>Construction – 3 MotionViewers</vt:lpstr>
      <vt:lpstr>Construction – 3 MotionViewers</vt:lpstr>
      <vt:lpstr>Construction – 3 MotionViewers</vt:lpstr>
      <vt:lpstr>Construction – Intrusions</vt:lpstr>
      <vt:lpstr>Construction – 40 arrests/4 Months</vt:lpstr>
      <vt:lpstr>Case Studies</vt:lpstr>
      <vt:lpstr>Remote Oil Patch - Location</vt:lpstr>
      <vt:lpstr>Remote Oil Patch - Facility</vt:lpstr>
      <vt:lpstr>Remote Oil Patch - Preparation</vt:lpstr>
      <vt:lpstr>Remote Oil Patch – Cell Antenna</vt:lpstr>
      <vt:lpstr>Remote Oil Patch - MotionViewers</vt:lpstr>
      <vt:lpstr>Remote Oil Patch - MotionViewers</vt:lpstr>
      <vt:lpstr>Διαφάνεια 36</vt:lpstr>
      <vt:lpstr>Blended Video Applications</vt:lpstr>
      <vt:lpstr>Blended Video Products</vt:lpstr>
      <vt:lpstr>Blended Video Architecture</vt:lpstr>
      <vt:lpstr>Blended Video Architecture</vt:lpstr>
      <vt:lpstr>Traditional Surveillance Design/Quote</vt:lpstr>
      <vt:lpstr>Winning Bid – Blended Video</vt:lpstr>
      <vt:lpstr>Blended Video Case Studies</vt:lpstr>
      <vt:lpstr>Vancouver Olympics</vt:lpstr>
      <vt:lpstr>Vancouver Olympics</vt:lpstr>
      <vt:lpstr>Intrusion/Arrest</vt:lpstr>
      <vt:lpstr>Intrusion/Arrest</vt:lpstr>
      <vt:lpstr>Intrusion</vt:lpstr>
      <vt:lpstr>Olympics – a Win!</vt:lpstr>
      <vt:lpstr>Blended Video Case Studies</vt:lpstr>
      <vt:lpstr>Case Study: Mothballed Mine</vt:lpstr>
      <vt:lpstr>Mothballed Mine: Traditional Options</vt:lpstr>
      <vt:lpstr>Budget-Limited Results: Inadequate Coverage</vt:lpstr>
      <vt:lpstr>Blended Video: Adequate Coverage</vt:lpstr>
      <vt:lpstr>Panel/Communicator Installation</vt:lpstr>
      <vt:lpstr>Adequate Coverage: MotionViewer Installation</vt:lpstr>
      <vt:lpstr>Adequate Coverage: Entries/Choke Points</vt:lpstr>
      <vt:lpstr>Adequate Coverage: Fence Line</vt:lpstr>
      <vt:lpstr>MSU centrally located “eye in the sky”</vt:lpstr>
      <vt:lpstr>Mothballed Mine: Intrusion</vt:lpstr>
      <vt:lpstr>Mothballed Mine: Response</vt:lpstr>
      <vt:lpstr>Mothballed Mine: Apprehension</vt:lpstr>
      <vt:lpstr>Blended Video Case Studies</vt:lpstr>
      <vt:lpstr>DPS Case Study Background</vt:lpstr>
      <vt:lpstr>Ken Kirschenbaum Newsletter</vt:lpstr>
      <vt:lpstr>Detroit School Bldg.</vt:lpstr>
      <vt:lpstr>Installation Crew</vt:lpstr>
      <vt:lpstr>Pre-programmed System</vt:lpstr>
      <vt:lpstr>Mounting Cordless Panel</vt:lpstr>
      <vt:lpstr>Mounting Cordless MotionViewer</vt:lpstr>
      <vt:lpstr> 45 Arrests in 4 weeks</vt:lpstr>
      <vt:lpstr>DPS Case Study Results</vt:lpstr>
      <vt:lpstr>Διαφάνεια 73</vt:lpstr>
      <vt:lpstr>Mainstream Applications</vt:lpstr>
      <vt:lpstr>Mainstream Products</vt:lpstr>
      <vt:lpstr>Mainstream Products</vt:lpstr>
      <vt:lpstr>Peripherals/Accessories</vt:lpstr>
      <vt:lpstr>Mainstream Products</vt:lpstr>
      <vt:lpstr>Does it work?</vt:lpstr>
      <vt:lpstr>Initial Intrusion</vt:lpstr>
      <vt:lpstr>Διαφάνεια 81</vt:lpstr>
      <vt:lpstr>Law Enforcement Responds</vt:lpstr>
      <vt:lpstr>K-9 Team Arrives</vt:lpstr>
      <vt:lpstr>Arrested</vt:lpstr>
      <vt:lpstr>To the Squad Car</vt:lpstr>
      <vt:lpstr>Διαφάνεια 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Videofied</dc:title>
  <dc:creator>Keith Jentoft</dc:creator>
  <cp:lastModifiedBy>ErgoAlarm</cp:lastModifiedBy>
  <cp:revision>100</cp:revision>
  <dcterms:created xsi:type="dcterms:W3CDTF">2010-06-01T10:15:49Z</dcterms:created>
  <dcterms:modified xsi:type="dcterms:W3CDTF">2011-02-18T21:10:08Z</dcterms:modified>
</cp:coreProperties>
</file>